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6" r:id="rId2"/>
    <p:sldId id="257" r:id="rId3"/>
    <p:sldId id="258" r:id="rId4"/>
    <p:sldId id="259" r:id="rId5"/>
    <p:sldId id="272" r:id="rId6"/>
    <p:sldId id="280" r:id="rId7"/>
    <p:sldId id="273" r:id="rId8"/>
    <p:sldId id="282" r:id="rId9"/>
    <p:sldId id="283" r:id="rId10"/>
    <p:sldId id="284" r:id="rId11"/>
    <p:sldId id="285" r:id="rId12"/>
    <p:sldId id="286" r:id="rId13"/>
    <p:sldId id="287" r:id="rId14"/>
    <p:sldId id="261" r:id="rId15"/>
    <p:sldId id="288" r:id="rId16"/>
    <p:sldId id="289" r:id="rId17"/>
    <p:sldId id="290" r:id="rId18"/>
    <p:sldId id="291" r:id="rId19"/>
    <p:sldId id="264" r:id="rId20"/>
    <p:sldId id="269" r:id="rId21"/>
  </p:sldIdLst>
  <p:sldSz cx="18288000" cy="10287000"/>
  <p:notesSz cx="6858000" cy="9144000"/>
  <p:embeddedFontLst>
    <p:embeddedFont>
      <p:font typeface="Calibri" panose="020F0502020204030204" pitchFamily="34" charset="0"/>
      <p:regular r:id="rId23"/>
      <p:bold r:id="rId24"/>
      <p:italic r:id="rId25"/>
      <p:boldItalic r:id="rId26"/>
    </p:embeddedFont>
    <p:embeddedFont>
      <p:font typeface="Freestyle Script" panose="030804020302050B0404" pitchFamily="66" charset="0"/>
      <p:regular r:id="rId27"/>
    </p:embeddedFont>
    <p:embeddedFont>
      <p:font typeface="Montserrat" panose="00000500000000000000" pitchFamily="2" charset="0"/>
      <p:regular r:id="rId28"/>
      <p:bold r:id="rId29"/>
      <p:italic r:id="rId30"/>
      <p:boldItalic r:id="rId31"/>
    </p:embeddedFont>
    <p:embeddedFont>
      <p:font typeface="Montserrat Extra-Light" panose="020B0604020202020204" charset="0"/>
      <p:regular r:id="rId32"/>
    </p:embeddedFont>
    <p:embeddedFont>
      <p:font typeface="Montserrat Semi-Bold" panose="020B0604020202020204" charset="0"/>
      <p:regular r:id="rId33"/>
    </p:embeddedFont>
    <p:embeddedFont>
      <p:font typeface="Montserrat Semi-Bold Bold" panose="020B0604020202020204" charset="0"/>
      <p:regular r:id="rId34"/>
    </p:embeddedFont>
    <p:embeddedFont>
      <p:font typeface="roboto" panose="02000000000000000000" pitchFamily="2" charset="0"/>
      <p:regular r:id="rId35"/>
      <p:bold r:id="rId36"/>
      <p:italic r:id="rId37"/>
      <p:boldItalic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 Daud Mehboob" initials="MDM" lastIdx="1" clrIdx="0">
    <p:extLst>
      <p:ext uri="{19B8F6BF-5375-455C-9EA6-DF929625EA0E}">
        <p15:presenceInfo xmlns:p15="http://schemas.microsoft.com/office/powerpoint/2012/main" userId="e69ed9f790771a7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26" autoAdjust="0"/>
    <p:restoredTop sz="94622" autoAdjust="0"/>
  </p:normalViewPr>
  <p:slideViewPr>
    <p:cSldViewPr>
      <p:cViewPr varScale="1">
        <p:scale>
          <a:sx n="43" d="100"/>
          <a:sy n="43" d="100"/>
        </p:scale>
        <p:origin x="234"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s>
</file>

<file path=ppt/media/image1.jpeg>
</file>

<file path=ppt/media/image2.jpeg>
</file>

<file path=ppt/media/image3.jpeg>
</file>

<file path=ppt/media/image4.png>
</file>

<file path=ppt/media/image5.sv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D4DC7B-2E2E-43B1-9F4F-A09AACA58BE6}" type="datetimeFigureOut">
              <a:rPr lang="en-US" smtClean="0"/>
              <a:t>6/15/2023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F1FD11-F81B-457E-90A6-6253DC9E3F8E}" type="slidenum">
              <a:rPr lang="en-US" smtClean="0"/>
              <a:t>‹#›</a:t>
            </a:fld>
            <a:endParaRPr lang="en-US"/>
          </a:p>
        </p:txBody>
      </p:sp>
    </p:spTree>
    <p:extLst>
      <p:ext uri="{BB962C8B-B14F-4D97-AF65-F5344CB8AC3E}">
        <p14:creationId xmlns:p14="http://schemas.microsoft.com/office/powerpoint/2010/main" val="2852270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6658582" cy="10367743"/>
          </a:xfrm>
          <a:custGeom>
            <a:avLst/>
            <a:gdLst/>
            <a:ahLst/>
            <a:cxnLst/>
            <a:rect l="l" t="t" r="r" b="b"/>
            <a:pathLst>
              <a:path w="6658582" h="10367743">
                <a:moveTo>
                  <a:pt x="0" y="0"/>
                </a:moveTo>
                <a:lnTo>
                  <a:pt x="6658582" y="0"/>
                </a:lnTo>
                <a:lnTo>
                  <a:pt x="6658582" y="10367743"/>
                </a:lnTo>
                <a:lnTo>
                  <a:pt x="0" y="10367743"/>
                </a:lnTo>
                <a:lnTo>
                  <a:pt x="0" y="0"/>
                </a:lnTo>
                <a:close/>
              </a:path>
            </a:pathLst>
          </a:custGeom>
          <a:blipFill>
            <a:blip r:embed="rId2"/>
            <a:stretch>
              <a:fillRect l="-924" r="-3073"/>
            </a:stretch>
          </a:blipFill>
        </p:spPr>
      </p:sp>
      <p:grpSp>
        <p:nvGrpSpPr>
          <p:cNvPr id="3" name="Group 3"/>
          <p:cNvGrpSpPr/>
          <p:nvPr/>
        </p:nvGrpSpPr>
        <p:grpSpPr>
          <a:xfrm>
            <a:off x="8278847" y="1825150"/>
            <a:ext cx="8610301" cy="6283677"/>
            <a:chOff x="0" y="-57150"/>
            <a:chExt cx="11480401" cy="8378237"/>
          </a:xfrm>
        </p:grpSpPr>
        <p:sp>
          <p:nvSpPr>
            <p:cNvPr id="4" name="TextBox 4"/>
            <p:cNvSpPr txBox="1"/>
            <p:nvPr/>
          </p:nvSpPr>
          <p:spPr>
            <a:xfrm>
              <a:off x="0" y="-57150"/>
              <a:ext cx="9177524" cy="660400"/>
            </a:xfrm>
            <a:prstGeom prst="rect">
              <a:avLst/>
            </a:prstGeom>
          </p:spPr>
          <p:txBody>
            <a:bodyPr lIns="0" tIns="0" rIns="0" bIns="0" rtlCol="0" anchor="t">
              <a:spAutoFit/>
            </a:bodyPr>
            <a:lstStyle/>
            <a:p>
              <a:pPr>
                <a:lnSpc>
                  <a:spcPts val="4200"/>
                </a:lnSpc>
              </a:pPr>
              <a:r>
                <a:rPr lang="en-US" sz="3000" dirty="0">
                  <a:solidFill>
                    <a:srgbClr val="FFFFFF"/>
                  </a:solidFill>
                  <a:latin typeface="Montserrat Semi-Bold"/>
                </a:rPr>
                <a:t>CSC-321</a:t>
              </a:r>
            </a:p>
          </p:txBody>
        </p:sp>
        <p:sp>
          <p:nvSpPr>
            <p:cNvPr id="5" name="TextBox 5"/>
            <p:cNvSpPr txBox="1"/>
            <p:nvPr/>
          </p:nvSpPr>
          <p:spPr>
            <a:xfrm>
              <a:off x="0" y="7655691"/>
              <a:ext cx="11174806" cy="665396"/>
            </a:xfrm>
            <a:prstGeom prst="rect">
              <a:avLst/>
            </a:prstGeom>
          </p:spPr>
          <p:txBody>
            <a:bodyPr lIns="0" tIns="0" rIns="0" bIns="0" rtlCol="0" anchor="t">
              <a:spAutoFit/>
            </a:bodyPr>
            <a:lstStyle/>
            <a:p>
              <a:pPr>
                <a:lnSpc>
                  <a:spcPts val="4200"/>
                </a:lnSpc>
              </a:pPr>
              <a:r>
                <a:rPr lang="en-US" sz="3000" dirty="0">
                  <a:solidFill>
                    <a:srgbClr val="FFFFFF"/>
                  </a:solidFill>
                  <a:latin typeface="Montserrat Semi-Bold"/>
                </a:rPr>
                <a:t>Complex Engineering Problem</a:t>
              </a:r>
            </a:p>
          </p:txBody>
        </p:sp>
        <p:sp>
          <p:nvSpPr>
            <p:cNvPr id="6" name="TextBox 6"/>
            <p:cNvSpPr txBox="1"/>
            <p:nvPr/>
          </p:nvSpPr>
          <p:spPr>
            <a:xfrm>
              <a:off x="0" y="1928918"/>
              <a:ext cx="11480401" cy="4924426"/>
            </a:xfrm>
            <a:prstGeom prst="rect">
              <a:avLst/>
            </a:prstGeom>
          </p:spPr>
          <p:txBody>
            <a:bodyPr lIns="0" tIns="0" rIns="0" bIns="0" rtlCol="0" anchor="t">
              <a:spAutoFit/>
            </a:bodyPr>
            <a:lstStyle/>
            <a:p>
              <a:pPr>
                <a:lnSpc>
                  <a:spcPts val="9600"/>
                </a:lnSpc>
              </a:pPr>
              <a:r>
                <a:rPr lang="en-US" sz="8000" dirty="0">
                  <a:solidFill>
                    <a:srgbClr val="E1A10B"/>
                  </a:solidFill>
                  <a:latin typeface="Montserrat Semi-Bold Bold"/>
                </a:rPr>
                <a:t>Design </a:t>
              </a:r>
              <a:r>
                <a:rPr lang="en-US" sz="8000" dirty="0">
                  <a:solidFill>
                    <a:srgbClr val="FFFFFF"/>
                  </a:solidFill>
                  <a:latin typeface="Montserrat Semi-Bold Bold"/>
                </a:rPr>
                <a:t>and</a:t>
              </a:r>
              <a:r>
                <a:rPr lang="en-US" sz="8000" dirty="0">
                  <a:solidFill>
                    <a:srgbClr val="E1A10B"/>
                  </a:solidFill>
                  <a:latin typeface="Montserrat Semi-Bold Bold"/>
                </a:rPr>
                <a:t> Analysis </a:t>
              </a:r>
              <a:r>
                <a:rPr lang="en-US" sz="8000" dirty="0">
                  <a:solidFill>
                    <a:srgbClr val="FFFFFF"/>
                  </a:solidFill>
                  <a:latin typeface="Montserrat Semi-Bold Bold"/>
                </a:rPr>
                <a:t>of </a:t>
              </a:r>
              <a:r>
                <a:rPr lang="en-US" sz="8000" dirty="0">
                  <a:solidFill>
                    <a:srgbClr val="E1A10B"/>
                  </a:solidFill>
                  <a:latin typeface="Montserrat Semi-Bold Bold"/>
                </a:rPr>
                <a:t>Algorithm</a:t>
              </a:r>
              <a:endParaRPr lang="en-US" sz="8000" dirty="0">
                <a:solidFill>
                  <a:srgbClr val="FFFFFF"/>
                </a:solidFill>
                <a:latin typeface="Montserrat Semi-Bold Bold"/>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5350F2-3AD7-DB63-5D1E-4C4CF1F3DEF1}"/>
              </a:ext>
            </a:extLst>
          </p:cNvPr>
          <p:cNvSpPr txBox="1"/>
          <p:nvPr/>
        </p:nvSpPr>
        <p:spPr>
          <a:xfrm>
            <a:off x="304800" y="723900"/>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8:</a:t>
            </a:r>
          </a:p>
        </p:txBody>
      </p:sp>
      <p:sp>
        <p:nvSpPr>
          <p:cNvPr id="4" name="TextBox 3">
            <a:extLst>
              <a:ext uri="{FF2B5EF4-FFF2-40B4-BE49-F238E27FC236}">
                <a16:creationId xmlns:a16="http://schemas.microsoft.com/office/drawing/2014/main" id="{4492950C-15A4-9765-860D-BF5F8B6648BD}"/>
              </a:ext>
            </a:extLst>
          </p:cNvPr>
          <p:cNvSpPr txBox="1"/>
          <p:nvPr/>
        </p:nvSpPr>
        <p:spPr>
          <a:xfrm>
            <a:off x="838200" y="1562100"/>
            <a:ext cx="16611600" cy="1569660"/>
          </a:xfrm>
          <a:prstGeom prst="rect">
            <a:avLst/>
          </a:prstGeom>
          <a:noFill/>
        </p:spPr>
        <p:txBody>
          <a:bodyPr wrap="square" rtlCol="0">
            <a:spAutoFit/>
          </a:bodyPr>
          <a:lstStyle/>
          <a:p>
            <a:r>
              <a:rPr lang="en-US" sz="3200" dirty="0">
                <a:solidFill>
                  <a:schemeClr val="bg1"/>
                </a:solidFill>
              </a:rPr>
              <a:t>After defining the recurse function, the main function call is made: recurse(0, [[]]). This initiates the recursive process by starting with index as 0 (the beginning of the input array) and </a:t>
            </a:r>
            <a:r>
              <a:rPr lang="en-US" sz="3200" dirty="0" err="1">
                <a:solidFill>
                  <a:schemeClr val="bg1"/>
                </a:solidFill>
              </a:rPr>
              <a:t>subArrays</a:t>
            </a:r>
            <a:r>
              <a:rPr lang="en-US" sz="3200" dirty="0">
                <a:solidFill>
                  <a:schemeClr val="bg1"/>
                </a:solidFill>
              </a:rPr>
              <a:t> as an array containing an empty subarray (since no subarrays have been generated yet).</a:t>
            </a:r>
          </a:p>
        </p:txBody>
      </p:sp>
      <p:sp>
        <p:nvSpPr>
          <p:cNvPr id="6" name="TextBox 5">
            <a:extLst>
              <a:ext uri="{FF2B5EF4-FFF2-40B4-BE49-F238E27FC236}">
                <a16:creationId xmlns:a16="http://schemas.microsoft.com/office/drawing/2014/main" id="{F0547C63-0B03-710C-C4AA-B206887B28A7}"/>
              </a:ext>
            </a:extLst>
          </p:cNvPr>
          <p:cNvSpPr txBox="1"/>
          <p:nvPr/>
        </p:nvSpPr>
        <p:spPr>
          <a:xfrm>
            <a:off x="304800" y="3619500"/>
            <a:ext cx="9177452"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9:</a:t>
            </a:r>
          </a:p>
        </p:txBody>
      </p:sp>
      <p:sp>
        <p:nvSpPr>
          <p:cNvPr id="7" name="TextBox 6">
            <a:extLst>
              <a:ext uri="{FF2B5EF4-FFF2-40B4-BE49-F238E27FC236}">
                <a16:creationId xmlns:a16="http://schemas.microsoft.com/office/drawing/2014/main" id="{983C50D9-8157-FE9C-6A85-18000506B80A}"/>
              </a:ext>
            </a:extLst>
          </p:cNvPr>
          <p:cNvSpPr txBox="1"/>
          <p:nvPr/>
        </p:nvSpPr>
        <p:spPr>
          <a:xfrm>
            <a:off x="838200" y="4370455"/>
            <a:ext cx="16992600" cy="1077218"/>
          </a:xfrm>
          <a:prstGeom prst="rect">
            <a:avLst/>
          </a:prstGeom>
          <a:noFill/>
        </p:spPr>
        <p:txBody>
          <a:bodyPr wrap="square" rtlCol="0">
            <a:spAutoFit/>
          </a:bodyPr>
          <a:lstStyle/>
          <a:p>
            <a:r>
              <a:rPr lang="en-US" sz="3200" dirty="0">
                <a:solidFill>
                  <a:schemeClr val="bg1"/>
                </a:solidFill>
              </a:rPr>
              <a:t>After the recursive process is complete, a loop is used to calculate the score for each generated subarray. The loop iterates over the results array using the variable </a:t>
            </a:r>
            <a:r>
              <a:rPr lang="en-US" sz="3200" dirty="0" err="1">
                <a:solidFill>
                  <a:schemeClr val="bg1"/>
                </a:solidFill>
              </a:rPr>
              <a:t>i</a:t>
            </a:r>
            <a:r>
              <a:rPr lang="en-US" sz="3200" dirty="0">
                <a:solidFill>
                  <a:schemeClr val="bg1"/>
                </a:solidFill>
              </a:rPr>
              <a:t> as the index.</a:t>
            </a:r>
          </a:p>
        </p:txBody>
      </p:sp>
      <p:sp>
        <p:nvSpPr>
          <p:cNvPr id="9" name="TextBox 8">
            <a:extLst>
              <a:ext uri="{FF2B5EF4-FFF2-40B4-BE49-F238E27FC236}">
                <a16:creationId xmlns:a16="http://schemas.microsoft.com/office/drawing/2014/main" id="{76385E9B-100E-FC9C-6493-C33167B7AC3E}"/>
              </a:ext>
            </a:extLst>
          </p:cNvPr>
          <p:cNvSpPr txBox="1"/>
          <p:nvPr/>
        </p:nvSpPr>
        <p:spPr>
          <a:xfrm>
            <a:off x="323385" y="5991472"/>
            <a:ext cx="9177452"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10:</a:t>
            </a:r>
          </a:p>
        </p:txBody>
      </p:sp>
      <p:sp>
        <p:nvSpPr>
          <p:cNvPr id="10" name="TextBox 9">
            <a:extLst>
              <a:ext uri="{FF2B5EF4-FFF2-40B4-BE49-F238E27FC236}">
                <a16:creationId xmlns:a16="http://schemas.microsoft.com/office/drawing/2014/main" id="{F1CED917-86BB-48D0-269E-7B14A3079186}"/>
              </a:ext>
            </a:extLst>
          </p:cNvPr>
          <p:cNvSpPr txBox="1"/>
          <p:nvPr/>
        </p:nvSpPr>
        <p:spPr>
          <a:xfrm>
            <a:off x="838200" y="6700307"/>
            <a:ext cx="16611600" cy="1077218"/>
          </a:xfrm>
          <a:prstGeom prst="rect">
            <a:avLst/>
          </a:prstGeom>
          <a:noFill/>
        </p:spPr>
        <p:txBody>
          <a:bodyPr wrap="square" rtlCol="0">
            <a:spAutoFit/>
          </a:bodyPr>
          <a:lstStyle/>
          <a:p>
            <a:r>
              <a:rPr lang="en-US" sz="3200" dirty="0">
                <a:solidFill>
                  <a:schemeClr val="bg1"/>
                </a:solidFill>
              </a:rPr>
              <a:t>Inside the loop, a variable named </a:t>
            </a:r>
            <a:r>
              <a:rPr lang="en-US" sz="3200" dirty="0" err="1">
                <a:solidFill>
                  <a:schemeClr val="bg1"/>
                </a:solidFill>
              </a:rPr>
              <a:t>totalScore</a:t>
            </a:r>
            <a:r>
              <a:rPr lang="en-US" sz="3200" dirty="0">
                <a:solidFill>
                  <a:schemeClr val="bg1"/>
                </a:solidFill>
              </a:rPr>
              <a:t> is initialized to 0. This variable will store the cumulative score for the current subarray.</a:t>
            </a:r>
          </a:p>
        </p:txBody>
      </p:sp>
    </p:spTree>
    <p:extLst>
      <p:ext uri="{BB962C8B-B14F-4D97-AF65-F5344CB8AC3E}">
        <p14:creationId xmlns:p14="http://schemas.microsoft.com/office/powerpoint/2010/main" val="33577838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F081C8-1C1C-C40F-A852-AA0DAC4C2411}"/>
              </a:ext>
            </a:extLst>
          </p:cNvPr>
          <p:cNvSpPr txBox="1"/>
          <p:nvPr/>
        </p:nvSpPr>
        <p:spPr>
          <a:xfrm>
            <a:off x="381000" y="647700"/>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11:</a:t>
            </a:r>
          </a:p>
        </p:txBody>
      </p:sp>
      <p:sp>
        <p:nvSpPr>
          <p:cNvPr id="4" name="TextBox 3">
            <a:extLst>
              <a:ext uri="{FF2B5EF4-FFF2-40B4-BE49-F238E27FC236}">
                <a16:creationId xmlns:a16="http://schemas.microsoft.com/office/drawing/2014/main" id="{35719C06-1759-7BCA-1E2E-3AA2038E2180}"/>
              </a:ext>
            </a:extLst>
          </p:cNvPr>
          <p:cNvSpPr txBox="1"/>
          <p:nvPr/>
        </p:nvSpPr>
        <p:spPr>
          <a:xfrm>
            <a:off x="1066800" y="1295506"/>
            <a:ext cx="16154400" cy="1077218"/>
          </a:xfrm>
          <a:prstGeom prst="rect">
            <a:avLst/>
          </a:prstGeom>
          <a:noFill/>
        </p:spPr>
        <p:txBody>
          <a:bodyPr wrap="square" rtlCol="0">
            <a:spAutoFit/>
          </a:bodyPr>
          <a:lstStyle/>
          <a:p>
            <a:r>
              <a:rPr lang="en-US" sz="3200" dirty="0">
                <a:solidFill>
                  <a:schemeClr val="bg1"/>
                </a:solidFill>
              </a:rPr>
              <a:t>Another loop, controlled by the variable j, is used to iterate through each subarray within the current results[</a:t>
            </a:r>
            <a:r>
              <a:rPr lang="en-US" sz="3200" dirty="0" err="1">
                <a:solidFill>
                  <a:schemeClr val="bg1"/>
                </a:solidFill>
              </a:rPr>
              <a:t>i</a:t>
            </a:r>
            <a:r>
              <a:rPr lang="en-US" sz="3200" dirty="0">
                <a:solidFill>
                  <a:schemeClr val="bg1"/>
                </a:solidFill>
              </a:rPr>
              <a:t>].</a:t>
            </a:r>
          </a:p>
        </p:txBody>
      </p:sp>
      <p:sp>
        <p:nvSpPr>
          <p:cNvPr id="6" name="TextBox 5">
            <a:extLst>
              <a:ext uri="{FF2B5EF4-FFF2-40B4-BE49-F238E27FC236}">
                <a16:creationId xmlns:a16="http://schemas.microsoft.com/office/drawing/2014/main" id="{58EE7A88-827C-F5BF-9EC7-623969390E60}"/>
              </a:ext>
            </a:extLst>
          </p:cNvPr>
          <p:cNvSpPr txBox="1"/>
          <p:nvPr/>
        </p:nvSpPr>
        <p:spPr>
          <a:xfrm>
            <a:off x="418171" y="3020530"/>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12:</a:t>
            </a:r>
          </a:p>
        </p:txBody>
      </p:sp>
      <p:sp>
        <p:nvSpPr>
          <p:cNvPr id="7" name="TextBox 6">
            <a:extLst>
              <a:ext uri="{FF2B5EF4-FFF2-40B4-BE49-F238E27FC236}">
                <a16:creationId xmlns:a16="http://schemas.microsoft.com/office/drawing/2014/main" id="{861DFA8C-ED00-07A7-B571-71BD4D33B39B}"/>
              </a:ext>
            </a:extLst>
          </p:cNvPr>
          <p:cNvSpPr txBox="1"/>
          <p:nvPr/>
        </p:nvSpPr>
        <p:spPr>
          <a:xfrm>
            <a:off x="1042639" y="3645108"/>
            <a:ext cx="16535400" cy="1569660"/>
          </a:xfrm>
          <a:prstGeom prst="rect">
            <a:avLst/>
          </a:prstGeom>
          <a:noFill/>
        </p:spPr>
        <p:txBody>
          <a:bodyPr wrap="square" rtlCol="0">
            <a:spAutoFit/>
          </a:bodyPr>
          <a:lstStyle/>
          <a:p>
            <a:r>
              <a:rPr lang="en-US" sz="3200" dirty="0">
                <a:solidFill>
                  <a:schemeClr val="bg1"/>
                </a:solidFill>
              </a:rPr>
              <a:t>Within the inner loop, the minimum value within the current subarray is calculated using </a:t>
            </a:r>
            <a:r>
              <a:rPr lang="en-US" sz="3200" dirty="0" err="1">
                <a:solidFill>
                  <a:schemeClr val="bg1"/>
                </a:solidFill>
              </a:rPr>
              <a:t>Math.min.apply</a:t>
            </a:r>
            <a:r>
              <a:rPr lang="en-US" sz="3200" dirty="0">
                <a:solidFill>
                  <a:schemeClr val="bg1"/>
                </a:solidFill>
              </a:rPr>
              <a:t>(null, results[</a:t>
            </a:r>
            <a:r>
              <a:rPr lang="en-US" sz="3200" dirty="0" err="1">
                <a:solidFill>
                  <a:schemeClr val="bg1"/>
                </a:solidFill>
              </a:rPr>
              <a:t>i</a:t>
            </a:r>
            <a:r>
              <a:rPr lang="en-US" sz="3200" dirty="0">
                <a:solidFill>
                  <a:schemeClr val="bg1"/>
                </a:solidFill>
              </a:rPr>
              <a:t>][j]), and the maximum value is calculated using </a:t>
            </a:r>
            <a:r>
              <a:rPr lang="en-US" sz="3200" dirty="0" err="1">
                <a:solidFill>
                  <a:schemeClr val="bg1"/>
                </a:solidFill>
              </a:rPr>
              <a:t>Math.max.apply</a:t>
            </a:r>
            <a:r>
              <a:rPr lang="en-US" sz="3200" dirty="0">
                <a:solidFill>
                  <a:schemeClr val="bg1"/>
                </a:solidFill>
              </a:rPr>
              <a:t>(null, results[</a:t>
            </a:r>
            <a:r>
              <a:rPr lang="en-US" sz="3200" dirty="0" err="1">
                <a:solidFill>
                  <a:schemeClr val="bg1"/>
                </a:solidFill>
              </a:rPr>
              <a:t>i</a:t>
            </a:r>
            <a:r>
              <a:rPr lang="en-US" sz="3200" dirty="0">
                <a:solidFill>
                  <a:schemeClr val="bg1"/>
                </a:solidFill>
              </a:rPr>
              <a:t>][j]).</a:t>
            </a:r>
          </a:p>
        </p:txBody>
      </p:sp>
      <p:sp>
        <p:nvSpPr>
          <p:cNvPr id="9" name="TextBox 8">
            <a:extLst>
              <a:ext uri="{FF2B5EF4-FFF2-40B4-BE49-F238E27FC236}">
                <a16:creationId xmlns:a16="http://schemas.microsoft.com/office/drawing/2014/main" id="{F84E5E40-8ED5-B740-E29A-EF54529214FA}"/>
              </a:ext>
            </a:extLst>
          </p:cNvPr>
          <p:cNvSpPr txBox="1"/>
          <p:nvPr/>
        </p:nvSpPr>
        <p:spPr>
          <a:xfrm>
            <a:off x="433039" y="5628515"/>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13:</a:t>
            </a:r>
          </a:p>
        </p:txBody>
      </p:sp>
      <p:sp>
        <p:nvSpPr>
          <p:cNvPr id="10" name="TextBox 9">
            <a:extLst>
              <a:ext uri="{FF2B5EF4-FFF2-40B4-BE49-F238E27FC236}">
                <a16:creationId xmlns:a16="http://schemas.microsoft.com/office/drawing/2014/main" id="{73E6CF4C-0B77-3E76-21F6-807676BE14CB}"/>
              </a:ext>
            </a:extLst>
          </p:cNvPr>
          <p:cNvSpPr txBox="1"/>
          <p:nvPr/>
        </p:nvSpPr>
        <p:spPr>
          <a:xfrm>
            <a:off x="1066800" y="6345549"/>
            <a:ext cx="15849600" cy="1077218"/>
          </a:xfrm>
          <a:prstGeom prst="rect">
            <a:avLst/>
          </a:prstGeom>
          <a:noFill/>
        </p:spPr>
        <p:txBody>
          <a:bodyPr wrap="square" rtlCol="0">
            <a:spAutoFit/>
          </a:bodyPr>
          <a:lstStyle/>
          <a:p>
            <a:r>
              <a:rPr lang="en-US" sz="3200" dirty="0">
                <a:solidFill>
                  <a:schemeClr val="bg1"/>
                </a:solidFill>
              </a:rPr>
              <a:t>The score for the current subarray is calculated by subtracting the minimum value from the maximum value: const score = max - min.</a:t>
            </a:r>
          </a:p>
        </p:txBody>
      </p:sp>
      <p:sp>
        <p:nvSpPr>
          <p:cNvPr id="12" name="TextBox 11">
            <a:extLst>
              <a:ext uri="{FF2B5EF4-FFF2-40B4-BE49-F238E27FC236}">
                <a16:creationId xmlns:a16="http://schemas.microsoft.com/office/drawing/2014/main" id="{568A768F-50B7-9315-E8AA-B0242E008B63}"/>
              </a:ext>
            </a:extLst>
          </p:cNvPr>
          <p:cNvSpPr txBox="1"/>
          <p:nvPr/>
        </p:nvSpPr>
        <p:spPr>
          <a:xfrm>
            <a:off x="433039" y="7985681"/>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14:</a:t>
            </a:r>
          </a:p>
        </p:txBody>
      </p:sp>
      <p:sp>
        <p:nvSpPr>
          <p:cNvPr id="13" name="TextBox 12">
            <a:extLst>
              <a:ext uri="{FF2B5EF4-FFF2-40B4-BE49-F238E27FC236}">
                <a16:creationId xmlns:a16="http://schemas.microsoft.com/office/drawing/2014/main" id="{88FA5364-8346-1721-6A0E-0744657B320C}"/>
              </a:ext>
            </a:extLst>
          </p:cNvPr>
          <p:cNvSpPr txBox="1"/>
          <p:nvPr/>
        </p:nvSpPr>
        <p:spPr>
          <a:xfrm>
            <a:off x="1104900" y="8676382"/>
            <a:ext cx="16840200" cy="1077218"/>
          </a:xfrm>
          <a:prstGeom prst="rect">
            <a:avLst/>
          </a:prstGeom>
          <a:noFill/>
        </p:spPr>
        <p:txBody>
          <a:bodyPr wrap="square" rtlCol="0">
            <a:spAutoFit/>
          </a:bodyPr>
          <a:lstStyle/>
          <a:p>
            <a:r>
              <a:rPr lang="en-US" sz="3200" dirty="0">
                <a:solidFill>
                  <a:schemeClr val="bg1"/>
                </a:solidFill>
              </a:rPr>
              <a:t>The score is added to the </a:t>
            </a:r>
            <a:r>
              <a:rPr lang="en-US" sz="3200" dirty="0" err="1">
                <a:solidFill>
                  <a:schemeClr val="bg1"/>
                </a:solidFill>
              </a:rPr>
              <a:t>totalScore</a:t>
            </a:r>
            <a:r>
              <a:rPr lang="en-US" sz="3200" dirty="0">
                <a:solidFill>
                  <a:schemeClr val="bg1"/>
                </a:solidFill>
              </a:rPr>
              <a:t> variable to accumulate the score for all subarrays within the current results[</a:t>
            </a:r>
            <a:r>
              <a:rPr lang="en-US" sz="3200" dirty="0" err="1">
                <a:solidFill>
                  <a:schemeClr val="bg1"/>
                </a:solidFill>
              </a:rPr>
              <a:t>i</a:t>
            </a:r>
            <a:r>
              <a:rPr lang="en-US" sz="3200" dirty="0">
                <a:solidFill>
                  <a:schemeClr val="bg1"/>
                </a:solidFill>
              </a:rPr>
              <a:t>].</a:t>
            </a:r>
          </a:p>
        </p:txBody>
      </p:sp>
    </p:spTree>
    <p:extLst>
      <p:ext uri="{BB962C8B-B14F-4D97-AF65-F5344CB8AC3E}">
        <p14:creationId xmlns:p14="http://schemas.microsoft.com/office/powerpoint/2010/main" val="1338849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B6F52E-3FC4-EF0F-1432-B3DFA5A1A193}"/>
              </a:ext>
            </a:extLst>
          </p:cNvPr>
          <p:cNvSpPr txBox="1"/>
          <p:nvPr/>
        </p:nvSpPr>
        <p:spPr>
          <a:xfrm>
            <a:off x="609600" y="7404142"/>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18:</a:t>
            </a:r>
          </a:p>
        </p:txBody>
      </p:sp>
      <p:sp>
        <p:nvSpPr>
          <p:cNvPr id="5" name="TextBox 4">
            <a:extLst>
              <a:ext uri="{FF2B5EF4-FFF2-40B4-BE49-F238E27FC236}">
                <a16:creationId xmlns:a16="http://schemas.microsoft.com/office/drawing/2014/main" id="{C2892368-4D76-08DC-E23E-3717941A3D81}"/>
              </a:ext>
            </a:extLst>
          </p:cNvPr>
          <p:cNvSpPr txBox="1"/>
          <p:nvPr/>
        </p:nvSpPr>
        <p:spPr>
          <a:xfrm>
            <a:off x="583580" y="4692622"/>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17:</a:t>
            </a:r>
          </a:p>
        </p:txBody>
      </p:sp>
      <p:sp>
        <p:nvSpPr>
          <p:cNvPr id="7" name="TextBox 6">
            <a:extLst>
              <a:ext uri="{FF2B5EF4-FFF2-40B4-BE49-F238E27FC236}">
                <a16:creationId xmlns:a16="http://schemas.microsoft.com/office/drawing/2014/main" id="{948BE199-82CF-2FF0-8581-1959629090A9}"/>
              </a:ext>
            </a:extLst>
          </p:cNvPr>
          <p:cNvSpPr txBox="1"/>
          <p:nvPr/>
        </p:nvSpPr>
        <p:spPr>
          <a:xfrm>
            <a:off x="609600" y="2680246"/>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16:</a:t>
            </a:r>
          </a:p>
        </p:txBody>
      </p:sp>
      <p:sp>
        <p:nvSpPr>
          <p:cNvPr id="9" name="TextBox 8">
            <a:extLst>
              <a:ext uri="{FF2B5EF4-FFF2-40B4-BE49-F238E27FC236}">
                <a16:creationId xmlns:a16="http://schemas.microsoft.com/office/drawing/2014/main" id="{63482B5A-5A86-AE21-9B9D-FDCC713229EE}"/>
              </a:ext>
            </a:extLst>
          </p:cNvPr>
          <p:cNvSpPr txBox="1"/>
          <p:nvPr/>
        </p:nvSpPr>
        <p:spPr>
          <a:xfrm>
            <a:off x="609600" y="723900"/>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15:</a:t>
            </a:r>
          </a:p>
        </p:txBody>
      </p:sp>
      <p:sp>
        <p:nvSpPr>
          <p:cNvPr id="10" name="TextBox 9">
            <a:extLst>
              <a:ext uri="{FF2B5EF4-FFF2-40B4-BE49-F238E27FC236}">
                <a16:creationId xmlns:a16="http://schemas.microsoft.com/office/drawing/2014/main" id="{BDE5DAA4-057A-4491-7DBD-505BFAC314AE}"/>
              </a:ext>
            </a:extLst>
          </p:cNvPr>
          <p:cNvSpPr txBox="1"/>
          <p:nvPr/>
        </p:nvSpPr>
        <p:spPr>
          <a:xfrm>
            <a:off x="1143000" y="1641050"/>
            <a:ext cx="16461058" cy="584775"/>
          </a:xfrm>
          <a:prstGeom prst="rect">
            <a:avLst/>
          </a:prstGeom>
          <a:noFill/>
        </p:spPr>
        <p:txBody>
          <a:bodyPr wrap="square" rtlCol="0">
            <a:spAutoFit/>
          </a:bodyPr>
          <a:lstStyle/>
          <a:p>
            <a:r>
              <a:rPr lang="en-US" sz="3200" dirty="0">
                <a:solidFill>
                  <a:schemeClr val="bg1"/>
                </a:solidFill>
              </a:rPr>
              <a:t>The current subarray (results[</a:t>
            </a:r>
            <a:r>
              <a:rPr lang="en-US" sz="3200" dirty="0" err="1">
                <a:solidFill>
                  <a:schemeClr val="bg1"/>
                </a:solidFill>
              </a:rPr>
              <a:t>i</a:t>
            </a:r>
            <a:r>
              <a:rPr lang="en-US" sz="3200" dirty="0">
                <a:solidFill>
                  <a:schemeClr val="bg1"/>
                </a:solidFill>
              </a:rPr>
              <a:t>][j]) and the score (</a:t>
            </a:r>
            <a:r>
              <a:rPr lang="en-US" sz="3200" dirty="0" err="1">
                <a:solidFill>
                  <a:schemeClr val="bg1"/>
                </a:solidFill>
              </a:rPr>
              <a:t>totalScore</a:t>
            </a:r>
            <a:r>
              <a:rPr lang="en-US" sz="3200" dirty="0">
                <a:solidFill>
                  <a:schemeClr val="bg1"/>
                </a:solidFill>
              </a:rPr>
              <a:t>) are printed for debugging purposes.</a:t>
            </a:r>
          </a:p>
        </p:txBody>
      </p:sp>
      <p:sp>
        <p:nvSpPr>
          <p:cNvPr id="11" name="TextBox 10">
            <a:extLst>
              <a:ext uri="{FF2B5EF4-FFF2-40B4-BE49-F238E27FC236}">
                <a16:creationId xmlns:a16="http://schemas.microsoft.com/office/drawing/2014/main" id="{45E1A8E6-D89D-D71A-7B75-26917C5FDB7E}"/>
              </a:ext>
            </a:extLst>
          </p:cNvPr>
          <p:cNvSpPr txBox="1"/>
          <p:nvPr/>
        </p:nvSpPr>
        <p:spPr>
          <a:xfrm>
            <a:off x="1295400" y="3465875"/>
            <a:ext cx="12117659" cy="584775"/>
          </a:xfrm>
          <a:prstGeom prst="rect">
            <a:avLst/>
          </a:prstGeom>
          <a:noFill/>
        </p:spPr>
        <p:txBody>
          <a:bodyPr wrap="square" rtlCol="0">
            <a:spAutoFit/>
          </a:bodyPr>
          <a:lstStyle/>
          <a:p>
            <a:r>
              <a:rPr lang="en-US" sz="3200" dirty="0">
                <a:solidFill>
                  <a:schemeClr val="bg1"/>
                </a:solidFill>
              </a:rPr>
              <a:t>The </a:t>
            </a:r>
            <a:r>
              <a:rPr lang="en-US" sz="3200" dirty="0" err="1">
                <a:solidFill>
                  <a:schemeClr val="bg1"/>
                </a:solidFill>
              </a:rPr>
              <a:t>totalScore</a:t>
            </a:r>
            <a:r>
              <a:rPr lang="en-US" sz="3200" dirty="0">
                <a:solidFill>
                  <a:schemeClr val="bg1"/>
                </a:solidFill>
              </a:rPr>
              <a:t> for the current subarray is added to the </a:t>
            </a:r>
            <a:r>
              <a:rPr lang="en-US" sz="3200" dirty="0" err="1">
                <a:solidFill>
                  <a:schemeClr val="bg1"/>
                </a:solidFill>
              </a:rPr>
              <a:t>scoreArrays</a:t>
            </a:r>
            <a:r>
              <a:rPr lang="en-US" sz="3200" dirty="0">
                <a:solidFill>
                  <a:schemeClr val="bg1"/>
                </a:solidFill>
              </a:rPr>
              <a:t> array</a:t>
            </a:r>
          </a:p>
        </p:txBody>
      </p:sp>
      <p:sp>
        <p:nvSpPr>
          <p:cNvPr id="12" name="TextBox 11">
            <a:extLst>
              <a:ext uri="{FF2B5EF4-FFF2-40B4-BE49-F238E27FC236}">
                <a16:creationId xmlns:a16="http://schemas.microsoft.com/office/drawing/2014/main" id="{CA80E278-236E-5B55-CE2F-6F0F7A5A1392}"/>
              </a:ext>
            </a:extLst>
          </p:cNvPr>
          <p:cNvSpPr txBox="1"/>
          <p:nvPr/>
        </p:nvSpPr>
        <p:spPr>
          <a:xfrm>
            <a:off x="1143000" y="5390130"/>
            <a:ext cx="16920117" cy="1569660"/>
          </a:xfrm>
          <a:prstGeom prst="rect">
            <a:avLst/>
          </a:prstGeom>
          <a:noFill/>
        </p:spPr>
        <p:txBody>
          <a:bodyPr wrap="square" rtlCol="0">
            <a:spAutoFit/>
          </a:bodyPr>
          <a:lstStyle/>
          <a:p>
            <a:r>
              <a:rPr lang="en-US" sz="3200" dirty="0">
                <a:solidFill>
                  <a:schemeClr val="bg1"/>
                </a:solidFill>
              </a:rPr>
              <a:t>After calculating the scores for all subarrays, the code finds the subarray with the minimum score from the </a:t>
            </a:r>
            <a:r>
              <a:rPr lang="en-US" sz="3200" dirty="0" err="1">
                <a:solidFill>
                  <a:schemeClr val="bg1"/>
                </a:solidFill>
              </a:rPr>
              <a:t>scoreArrays</a:t>
            </a:r>
            <a:r>
              <a:rPr lang="en-US" sz="3200" dirty="0">
                <a:solidFill>
                  <a:schemeClr val="bg1"/>
                </a:solidFill>
              </a:rPr>
              <a:t> array. It initializes the variables index and </a:t>
            </a:r>
            <a:r>
              <a:rPr lang="en-US" sz="3200" dirty="0" err="1">
                <a:solidFill>
                  <a:schemeClr val="bg1"/>
                </a:solidFill>
              </a:rPr>
              <a:t>minScore</a:t>
            </a:r>
            <a:r>
              <a:rPr lang="en-US" sz="3200" dirty="0">
                <a:solidFill>
                  <a:schemeClr val="bg1"/>
                </a:solidFill>
              </a:rPr>
              <a:t> with the first element of </a:t>
            </a:r>
            <a:r>
              <a:rPr lang="en-US" sz="3200" dirty="0" err="1">
                <a:solidFill>
                  <a:schemeClr val="bg1"/>
                </a:solidFill>
              </a:rPr>
              <a:t>scoreArrays</a:t>
            </a:r>
            <a:r>
              <a:rPr lang="en-US" sz="3200" dirty="0">
                <a:solidFill>
                  <a:schemeClr val="bg1"/>
                </a:solidFill>
              </a:rPr>
              <a:t> (</a:t>
            </a:r>
            <a:r>
              <a:rPr lang="en-US" sz="3200" dirty="0" err="1">
                <a:solidFill>
                  <a:schemeClr val="bg1"/>
                </a:solidFill>
              </a:rPr>
              <a:t>scoreArrays</a:t>
            </a:r>
            <a:r>
              <a:rPr lang="en-US" sz="3200" dirty="0">
                <a:solidFill>
                  <a:schemeClr val="bg1"/>
                </a:solidFill>
              </a:rPr>
              <a:t>[0]).</a:t>
            </a:r>
          </a:p>
        </p:txBody>
      </p:sp>
      <p:sp>
        <p:nvSpPr>
          <p:cNvPr id="13" name="TextBox 12">
            <a:extLst>
              <a:ext uri="{FF2B5EF4-FFF2-40B4-BE49-F238E27FC236}">
                <a16:creationId xmlns:a16="http://schemas.microsoft.com/office/drawing/2014/main" id="{D45A207F-C28B-736A-0297-603D77E0A88F}"/>
              </a:ext>
            </a:extLst>
          </p:cNvPr>
          <p:cNvSpPr txBox="1"/>
          <p:nvPr/>
        </p:nvSpPr>
        <p:spPr>
          <a:xfrm>
            <a:off x="1143000" y="8299270"/>
            <a:ext cx="16687800" cy="1077218"/>
          </a:xfrm>
          <a:prstGeom prst="rect">
            <a:avLst/>
          </a:prstGeom>
          <a:noFill/>
        </p:spPr>
        <p:txBody>
          <a:bodyPr wrap="square" rtlCol="0">
            <a:spAutoFit/>
          </a:bodyPr>
          <a:lstStyle/>
          <a:p>
            <a:r>
              <a:rPr lang="en-US" sz="3200" dirty="0">
                <a:solidFill>
                  <a:schemeClr val="bg1"/>
                </a:solidFill>
              </a:rPr>
              <a:t>Another loop is used to iterate through the </a:t>
            </a:r>
            <a:r>
              <a:rPr lang="en-US" sz="3200" dirty="0" err="1">
                <a:solidFill>
                  <a:schemeClr val="bg1"/>
                </a:solidFill>
              </a:rPr>
              <a:t>scoreArrays</a:t>
            </a:r>
            <a:r>
              <a:rPr lang="en-US" sz="3200" dirty="0">
                <a:solidFill>
                  <a:schemeClr val="bg1"/>
                </a:solidFill>
              </a:rPr>
              <a:t> array, starting from the second element (</a:t>
            </a:r>
            <a:r>
              <a:rPr lang="en-US" sz="3200" dirty="0" err="1">
                <a:solidFill>
                  <a:schemeClr val="bg1"/>
                </a:solidFill>
              </a:rPr>
              <a:t>i</a:t>
            </a:r>
            <a:r>
              <a:rPr lang="en-US" sz="3200" dirty="0">
                <a:solidFill>
                  <a:schemeClr val="bg1"/>
                </a:solidFill>
              </a:rPr>
              <a:t> = 0) since we already set the initial values for index and </a:t>
            </a:r>
            <a:r>
              <a:rPr lang="en-US" sz="3200" dirty="0" err="1">
                <a:solidFill>
                  <a:schemeClr val="bg1"/>
                </a:solidFill>
              </a:rPr>
              <a:t>minScore</a:t>
            </a:r>
            <a:r>
              <a:rPr lang="en-US" sz="3200" dirty="0">
                <a:solidFill>
                  <a:schemeClr val="bg1"/>
                </a:solidFill>
              </a:rPr>
              <a:t>.</a:t>
            </a:r>
          </a:p>
        </p:txBody>
      </p:sp>
    </p:spTree>
    <p:extLst>
      <p:ext uri="{BB962C8B-B14F-4D97-AF65-F5344CB8AC3E}">
        <p14:creationId xmlns:p14="http://schemas.microsoft.com/office/powerpoint/2010/main" val="28827733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5232D6-3851-E111-E3B1-57D346AFA0F2}"/>
              </a:ext>
            </a:extLst>
          </p:cNvPr>
          <p:cNvSpPr txBox="1"/>
          <p:nvPr/>
        </p:nvSpPr>
        <p:spPr>
          <a:xfrm>
            <a:off x="1219200" y="2171700"/>
            <a:ext cx="15849600" cy="1569660"/>
          </a:xfrm>
          <a:prstGeom prst="rect">
            <a:avLst/>
          </a:prstGeom>
          <a:noFill/>
        </p:spPr>
        <p:txBody>
          <a:bodyPr wrap="square" rtlCol="0">
            <a:spAutoFit/>
          </a:bodyPr>
          <a:lstStyle/>
          <a:p>
            <a:r>
              <a:rPr lang="en-US" sz="3200" dirty="0">
                <a:solidFill>
                  <a:schemeClr val="bg1"/>
                </a:solidFill>
              </a:rPr>
              <a:t>Within the loop, it checks if the current element (</a:t>
            </a:r>
            <a:r>
              <a:rPr lang="en-US" sz="3200" dirty="0" err="1">
                <a:solidFill>
                  <a:schemeClr val="bg1"/>
                </a:solidFill>
              </a:rPr>
              <a:t>scoreArrays</a:t>
            </a:r>
            <a:r>
              <a:rPr lang="en-US" sz="3200" dirty="0">
                <a:solidFill>
                  <a:schemeClr val="bg1"/>
                </a:solidFill>
              </a:rPr>
              <a:t>[</a:t>
            </a:r>
            <a:r>
              <a:rPr lang="en-US" sz="3200" dirty="0" err="1">
                <a:solidFill>
                  <a:schemeClr val="bg1"/>
                </a:solidFill>
              </a:rPr>
              <a:t>i</a:t>
            </a:r>
            <a:r>
              <a:rPr lang="en-US" sz="3200" dirty="0">
                <a:solidFill>
                  <a:schemeClr val="bg1"/>
                </a:solidFill>
              </a:rPr>
              <a:t>]) is equal to the minimum score (</a:t>
            </a:r>
            <a:r>
              <a:rPr lang="en-US" sz="3200" dirty="0" err="1">
                <a:solidFill>
                  <a:schemeClr val="bg1"/>
                </a:solidFill>
              </a:rPr>
              <a:t>minScore</a:t>
            </a:r>
            <a:r>
              <a:rPr lang="en-US" sz="3200" dirty="0">
                <a:solidFill>
                  <a:schemeClr val="bg1"/>
                </a:solidFill>
              </a:rPr>
              <a:t>). If true, it means we have found a subarray with a lower score. Therefore, the index variable is updated with the current </a:t>
            </a:r>
            <a:r>
              <a:rPr lang="en-US" sz="3200" dirty="0" err="1">
                <a:solidFill>
                  <a:schemeClr val="bg1"/>
                </a:solidFill>
              </a:rPr>
              <a:t>i</a:t>
            </a:r>
            <a:r>
              <a:rPr lang="en-US" sz="3200" dirty="0">
                <a:solidFill>
                  <a:schemeClr val="bg1"/>
                </a:solidFill>
              </a:rPr>
              <a:t> value, and the loop is terminated using break.</a:t>
            </a:r>
          </a:p>
        </p:txBody>
      </p:sp>
      <p:sp>
        <p:nvSpPr>
          <p:cNvPr id="3" name="TextBox 2">
            <a:extLst>
              <a:ext uri="{FF2B5EF4-FFF2-40B4-BE49-F238E27FC236}">
                <a16:creationId xmlns:a16="http://schemas.microsoft.com/office/drawing/2014/main" id="{6B720966-F501-ADDE-1D82-4852250B0C6B}"/>
              </a:ext>
            </a:extLst>
          </p:cNvPr>
          <p:cNvSpPr txBox="1"/>
          <p:nvPr/>
        </p:nvSpPr>
        <p:spPr>
          <a:xfrm>
            <a:off x="1219200" y="6362700"/>
            <a:ext cx="16002000" cy="1077218"/>
          </a:xfrm>
          <a:prstGeom prst="rect">
            <a:avLst/>
          </a:prstGeom>
          <a:noFill/>
        </p:spPr>
        <p:txBody>
          <a:bodyPr wrap="square" rtlCol="0">
            <a:spAutoFit/>
          </a:bodyPr>
          <a:lstStyle/>
          <a:p>
            <a:r>
              <a:rPr lang="en-US" sz="3200" dirty="0">
                <a:solidFill>
                  <a:schemeClr val="bg1"/>
                </a:solidFill>
              </a:rPr>
              <a:t>Finally, the minimum score is printed (console.log("Minimum score: " + </a:t>
            </a:r>
            <a:r>
              <a:rPr lang="en-US" sz="3200" dirty="0" err="1">
                <a:solidFill>
                  <a:schemeClr val="bg1"/>
                </a:solidFill>
              </a:rPr>
              <a:t>minScore</a:t>
            </a:r>
            <a:r>
              <a:rPr lang="en-US" sz="3200" dirty="0">
                <a:solidFill>
                  <a:schemeClr val="bg1"/>
                </a:solidFill>
              </a:rPr>
              <a:t>)), and the subarray with the minimum score is printed (console.log(results[index])).</a:t>
            </a:r>
          </a:p>
        </p:txBody>
      </p:sp>
      <p:sp>
        <p:nvSpPr>
          <p:cNvPr id="5" name="TextBox 4">
            <a:extLst>
              <a:ext uri="{FF2B5EF4-FFF2-40B4-BE49-F238E27FC236}">
                <a16:creationId xmlns:a16="http://schemas.microsoft.com/office/drawing/2014/main" id="{2EB20305-C5E5-B0C8-31FA-86BDC7FBE76F}"/>
              </a:ext>
            </a:extLst>
          </p:cNvPr>
          <p:cNvSpPr txBox="1"/>
          <p:nvPr/>
        </p:nvSpPr>
        <p:spPr>
          <a:xfrm>
            <a:off x="1219200" y="1104900"/>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19:</a:t>
            </a:r>
          </a:p>
        </p:txBody>
      </p:sp>
      <p:sp>
        <p:nvSpPr>
          <p:cNvPr id="7" name="TextBox 6">
            <a:extLst>
              <a:ext uri="{FF2B5EF4-FFF2-40B4-BE49-F238E27FC236}">
                <a16:creationId xmlns:a16="http://schemas.microsoft.com/office/drawing/2014/main" id="{75180459-4436-C7E0-1A30-A1BB1279C831}"/>
              </a:ext>
            </a:extLst>
          </p:cNvPr>
          <p:cNvSpPr txBox="1"/>
          <p:nvPr/>
        </p:nvSpPr>
        <p:spPr>
          <a:xfrm>
            <a:off x="1252654" y="4987393"/>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20:</a:t>
            </a:r>
          </a:p>
        </p:txBody>
      </p:sp>
    </p:spTree>
    <p:extLst>
      <p:ext uri="{BB962C8B-B14F-4D97-AF65-F5344CB8AC3E}">
        <p14:creationId xmlns:p14="http://schemas.microsoft.com/office/powerpoint/2010/main" val="2198396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 name="TextBox 3"/>
          <p:cNvSpPr txBox="1"/>
          <p:nvPr/>
        </p:nvSpPr>
        <p:spPr>
          <a:xfrm>
            <a:off x="628650" y="562545"/>
            <a:ext cx="17030700" cy="943400"/>
          </a:xfrm>
          <a:prstGeom prst="rect">
            <a:avLst/>
          </a:prstGeom>
        </p:spPr>
        <p:txBody>
          <a:bodyPr lIns="0" tIns="0" rIns="0" bIns="0" rtlCol="0" anchor="t">
            <a:spAutoFit/>
          </a:bodyPr>
          <a:lstStyle/>
          <a:p>
            <a:pPr>
              <a:lnSpc>
                <a:spcPts val="7680"/>
              </a:lnSpc>
            </a:pPr>
            <a:r>
              <a:rPr lang="en-US" sz="6400" dirty="0">
                <a:solidFill>
                  <a:srgbClr val="E1A10B"/>
                </a:solidFill>
                <a:latin typeface="Montserrat Semi-Bold Bold"/>
              </a:rPr>
              <a:t>Proof of Correctness:</a:t>
            </a:r>
          </a:p>
        </p:txBody>
      </p:sp>
      <p:sp>
        <p:nvSpPr>
          <p:cNvPr id="4" name="TextBox 3">
            <a:extLst>
              <a:ext uri="{FF2B5EF4-FFF2-40B4-BE49-F238E27FC236}">
                <a16:creationId xmlns:a16="http://schemas.microsoft.com/office/drawing/2014/main" id="{34788296-EA19-E71B-B2CA-993A01C585E2}"/>
              </a:ext>
            </a:extLst>
          </p:cNvPr>
          <p:cNvSpPr txBox="1"/>
          <p:nvPr/>
        </p:nvSpPr>
        <p:spPr>
          <a:xfrm>
            <a:off x="457200" y="2222725"/>
            <a:ext cx="7620000" cy="6494085"/>
          </a:xfrm>
          <a:prstGeom prst="rect">
            <a:avLst/>
          </a:prstGeom>
          <a:noFill/>
        </p:spPr>
        <p:txBody>
          <a:bodyPr wrap="square" rtlCol="0">
            <a:spAutoFit/>
          </a:bodyPr>
          <a:lstStyle/>
          <a:p>
            <a:r>
              <a:rPr lang="en-US" sz="3200" dirty="0">
                <a:solidFill>
                  <a:schemeClr val="bg1"/>
                </a:solidFill>
              </a:rPr>
              <a:t>function </a:t>
            </a:r>
            <a:r>
              <a:rPr lang="en-US" sz="3200" dirty="0" err="1">
                <a:solidFill>
                  <a:schemeClr val="bg1"/>
                </a:solidFill>
              </a:rPr>
              <a:t>getSubarrays</a:t>
            </a:r>
            <a:r>
              <a:rPr lang="en-US" sz="3200" dirty="0">
                <a:solidFill>
                  <a:schemeClr val="bg1"/>
                </a:solidFill>
              </a:rPr>
              <a:t>(array, </a:t>
            </a:r>
            <a:r>
              <a:rPr lang="en-US" sz="3200" dirty="0" err="1">
                <a:solidFill>
                  <a:schemeClr val="bg1"/>
                </a:solidFill>
              </a:rPr>
              <a:t>numOfSubarray</a:t>
            </a:r>
            <a:r>
              <a:rPr lang="en-US" sz="3200" dirty="0">
                <a:solidFill>
                  <a:schemeClr val="bg1"/>
                </a:solidFill>
              </a:rPr>
              <a:t>) {</a:t>
            </a:r>
          </a:p>
          <a:p>
            <a:r>
              <a:rPr lang="en-US" sz="3200" dirty="0">
                <a:solidFill>
                  <a:schemeClr val="bg1"/>
                </a:solidFill>
              </a:rPr>
              <a:t>  const results = []</a:t>
            </a:r>
          </a:p>
          <a:p>
            <a:r>
              <a:rPr lang="en-US" sz="3200" dirty="0">
                <a:solidFill>
                  <a:schemeClr val="bg1"/>
                </a:solidFill>
              </a:rPr>
              <a:t>  const recurse = (index, </a:t>
            </a:r>
            <a:r>
              <a:rPr lang="en-US" sz="3200" dirty="0" err="1">
                <a:solidFill>
                  <a:schemeClr val="bg1"/>
                </a:solidFill>
              </a:rPr>
              <a:t>subArrays</a:t>
            </a:r>
            <a:r>
              <a:rPr lang="en-US" sz="3200" dirty="0">
                <a:solidFill>
                  <a:schemeClr val="bg1"/>
                </a:solidFill>
              </a:rPr>
              <a:t>) =&gt; {</a:t>
            </a:r>
          </a:p>
          <a:p>
            <a:r>
              <a:rPr lang="en-US" sz="3200" dirty="0">
                <a:solidFill>
                  <a:schemeClr val="bg1"/>
                </a:solidFill>
              </a:rPr>
              <a:t>    if (index === </a:t>
            </a:r>
            <a:r>
              <a:rPr lang="en-US" sz="3200" dirty="0" err="1">
                <a:solidFill>
                  <a:schemeClr val="bg1"/>
                </a:solidFill>
              </a:rPr>
              <a:t>array.length</a:t>
            </a:r>
            <a:r>
              <a:rPr lang="en-US" sz="3200" dirty="0">
                <a:solidFill>
                  <a:schemeClr val="bg1"/>
                </a:solidFill>
              </a:rPr>
              <a:t> &amp;&amp; </a:t>
            </a:r>
            <a:r>
              <a:rPr lang="en-US" sz="3200" dirty="0" err="1">
                <a:solidFill>
                  <a:schemeClr val="bg1"/>
                </a:solidFill>
              </a:rPr>
              <a:t>subArrays.length</a:t>
            </a:r>
            <a:r>
              <a:rPr lang="en-US" sz="3200" dirty="0">
                <a:solidFill>
                  <a:schemeClr val="bg1"/>
                </a:solidFill>
              </a:rPr>
              <a:t> === </a:t>
            </a:r>
            <a:r>
              <a:rPr lang="en-US" sz="3200" dirty="0" err="1">
                <a:solidFill>
                  <a:schemeClr val="bg1"/>
                </a:solidFill>
              </a:rPr>
              <a:t>numOfSubarray</a:t>
            </a:r>
            <a:r>
              <a:rPr lang="en-US" sz="3200" dirty="0">
                <a:solidFill>
                  <a:schemeClr val="bg1"/>
                </a:solidFill>
              </a:rPr>
              <a:t>) {</a:t>
            </a:r>
          </a:p>
          <a:p>
            <a:r>
              <a:rPr lang="en-US" sz="3200" dirty="0">
                <a:solidFill>
                  <a:schemeClr val="bg1"/>
                </a:solidFill>
              </a:rPr>
              <a:t>      </a:t>
            </a:r>
            <a:r>
              <a:rPr lang="en-US" sz="3200" dirty="0" err="1">
                <a:solidFill>
                  <a:schemeClr val="bg1"/>
                </a:solidFill>
              </a:rPr>
              <a:t>results.push</a:t>
            </a:r>
            <a:r>
              <a:rPr lang="en-US" sz="3200" dirty="0">
                <a:solidFill>
                  <a:schemeClr val="bg1"/>
                </a:solidFill>
              </a:rPr>
              <a:t>([...</a:t>
            </a:r>
            <a:r>
              <a:rPr lang="en-US" sz="3200" dirty="0" err="1">
                <a:solidFill>
                  <a:schemeClr val="bg1"/>
                </a:solidFill>
              </a:rPr>
              <a:t>subArrays</a:t>
            </a:r>
            <a:r>
              <a:rPr lang="en-US" sz="3200" dirty="0">
                <a:solidFill>
                  <a:schemeClr val="bg1"/>
                </a:solidFill>
              </a:rPr>
              <a:t>])</a:t>
            </a:r>
          </a:p>
          <a:p>
            <a:r>
              <a:rPr lang="en-US" sz="3200" dirty="0">
                <a:solidFill>
                  <a:schemeClr val="bg1"/>
                </a:solidFill>
              </a:rPr>
              <a:t>      return</a:t>
            </a:r>
          </a:p>
          <a:p>
            <a:r>
              <a:rPr lang="en-US" sz="3200" dirty="0">
                <a:solidFill>
                  <a:schemeClr val="bg1"/>
                </a:solidFill>
              </a:rPr>
              <a:t>    }</a:t>
            </a:r>
          </a:p>
          <a:p>
            <a:r>
              <a:rPr lang="en-US" sz="3200" dirty="0">
                <a:solidFill>
                  <a:schemeClr val="bg1"/>
                </a:solidFill>
              </a:rPr>
              <a:t>    if (index === </a:t>
            </a:r>
            <a:r>
              <a:rPr lang="en-US" sz="3200" dirty="0" err="1">
                <a:solidFill>
                  <a:schemeClr val="bg1"/>
                </a:solidFill>
              </a:rPr>
              <a:t>array.length</a:t>
            </a:r>
            <a:r>
              <a:rPr lang="en-US" sz="3200" dirty="0">
                <a:solidFill>
                  <a:schemeClr val="bg1"/>
                </a:solidFill>
              </a:rPr>
              <a:t>) return</a:t>
            </a:r>
          </a:p>
          <a:p>
            <a:r>
              <a:rPr lang="en-US" sz="3200" dirty="0">
                <a:solidFill>
                  <a:schemeClr val="bg1"/>
                </a:solidFill>
              </a:rPr>
              <a:t>    if (</a:t>
            </a:r>
            <a:r>
              <a:rPr lang="en-US" sz="3200" dirty="0" err="1">
                <a:solidFill>
                  <a:schemeClr val="bg1"/>
                </a:solidFill>
              </a:rPr>
              <a:t>array.length</a:t>
            </a:r>
            <a:r>
              <a:rPr lang="en-US" sz="3200" dirty="0">
                <a:solidFill>
                  <a:schemeClr val="bg1"/>
                </a:solidFill>
              </a:rPr>
              <a:t> - index - 1 &gt;= </a:t>
            </a:r>
            <a:r>
              <a:rPr lang="en-US" sz="3200" dirty="0" err="1">
                <a:solidFill>
                  <a:schemeClr val="bg1"/>
                </a:solidFill>
              </a:rPr>
              <a:t>numOfSubarray</a:t>
            </a:r>
            <a:r>
              <a:rPr lang="en-US" sz="3200" dirty="0">
                <a:solidFill>
                  <a:schemeClr val="bg1"/>
                </a:solidFill>
              </a:rPr>
              <a:t> - </a:t>
            </a:r>
            <a:r>
              <a:rPr lang="en-US" sz="3200" dirty="0" err="1">
                <a:solidFill>
                  <a:schemeClr val="bg1"/>
                </a:solidFill>
              </a:rPr>
              <a:t>subArrays.length</a:t>
            </a:r>
            <a:r>
              <a:rPr lang="en-US" sz="3200" dirty="0">
                <a:solidFill>
                  <a:schemeClr val="bg1"/>
                </a:solidFill>
              </a:rPr>
              <a:t>) {</a:t>
            </a:r>
          </a:p>
          <a:p>
            <a:endParaRPr lang="en-US" sz="3200" dirty="0">
              <a:solidFill>
                <a:schemeClr val="bg1"/>
              </a:solidFill>
            </a:endParaRPr>
          </a:p>
        </p:txBody>
      </p:sp>
      <p:sp>
        <p:nvSpPr>
          <p:cNvPr id="6" name="TextBox 5">
            <a:extLst>
              <a:ext uri="{FF2B5EF4-FFF2-40B4-BE49-F238E27FC236}">
                <a16:creationId xmlns:a16="http://schemas.microsoft.com/office/drawing/2014/main" id="{62A4C177-8E0C-1A42-C317-170EB2815B76}"/>
              </a:ext>
            </a:extLst>
          </p:cNvPr>
          <p:cNvSpPr txBox="1"/>
          <p:nvPr/>
        </p:nvSpPr>
        <p:spPr>
          <a:xfrm>
            <a:off x="8709102" y="2222724"/>
            <a:ext cx="9601200" cy="5509200"/>
          </a:xfrm>
          <a:prstGeom prst="rect">
            <a:avLst/>
          </a:prstGeom>
          <a:noFill/>
        </p:spPr>
        <p:txBody>
          <a:bodyPr wrap="square" rtlCol="0">
            <a:spAutoFit/>
          </a:bodyPr>
          <a:lstStyle/>
          <a:p>
            <a:r>
              <a:rPr lang="en-US" sz="3200" dirty="0">
                <a:solidFill>
                  <a:schemeClr val="bg1"/>
                </a:solidFill>
              </a:rPr>
              <a:t> recurse(</a:t>
            </a:r>
          </a:p>
          <a:p>
            <a:r>
              <a:rPr lang="en-US" sz="3200" dirty="0">
                <a:solidFill>
                  <a:schemeClr val="bg1"/>
                </a:solidFill>
              </a:rPr>
              <a:t>        index + 1,</a:t>
            </a:r>
          </a:p>
          <a:p>
            <a:r>
              <a:rPr lang="en-US" sz="3200" dirty="0">
                <a:solidFill>
                  <a:schemeClr val="bg1"/>
                </a:solidFill>
              </a:rPr>
              <a:t>        </a:t>
            </a:r>
            <a:r>
              <a:rPr lang="en-US" sz="3200" dirty="0" err="1">
                <a:solidFill>
                  <a:schemeClr val="bg1"/>
                </a:solidFill>
              </a:rPr>
              <a:t>subArrays.slice</a:t>
            </a:r>
            <a:r>
              <a:rPr lang="en-US" sz="3200" dirty="0">
                <a:solidFill>
                  <a:schemeClr val="bg1"/>
                </a:solidFill>
              </a:rPr>
              <a:t>(0, -1).</a:t>
            </a:r>
            <a:r>
              <a:rPr lang="en-US" sz="3200" dirty="0" err="1">
                <a:solidFill>
                  <a:schemeClr val="bg1"/>
                </a:solidFill>
              </a:rPr>
              <a:t>concat</a:t>
            </a:r>
            <a:r>
              <a:rPr lang="en-US" sz="3200" dirty="0">
                <a:solidFill>
                  <a:schemeClr val="bg1"/>
                </a:solidFill>
              </a:rPr>
              <a:t>([subArrays.at(-1).</a:t>
            </a:r>
            <a:r>
              <a:rPr lang="en-US" sz="3200" dirty="0" err="1">
                <a:solidFill>
                  <a:schemeClr val="bg1"/>
                </a:solidFill>
              </a:rPr>
              <a:t>concat</a:t>
            </a:r>
            <a:r>
              <a:rPr lang="en-US" sz="3200" dirty="0">
                <a:solidFill>
                  <a:schemeClr val="bg1"/>
                </a:solidFill>
              </a:rPr>
              <a:t>(array[index])])</a:t>
            </a:r>
          </a:p>
          <a:p>
            <a:r>
              <a:rPr lang="en-US" sz="3200" dirty="0">
                <a:solidFill>
                  <a:schemeClr val="bg1"/>
                </a:solidFill>
              </a:rPr>
              <a:t>      )</a:t>
            </a:r>
          </a:p>
          <a:p>
            <a:r>
              <a:rPr lang="en-US" sz="3200" dirty="0">
                <a:solidFill>
                  <a:schemeClr val="bg1"/>
                </a:solidFill>
              </a:rPr>
              <a:t>    }</a:t>
            </a:r>
          </a:p>
          <a:p>
            <a:r>
              <a:rPr lang="en-US" sz="3200" dirty="0">
                <a:solidFill>
                  <a:schemeClr val="bg1"/>
                </a:solidFill>
              </a:rPr>
              <a:t>    if (subArrays.at(-1).length !== 0)</a:t>
            </a:r>
          </a:p>
          <a:p>
            <a:r>
              <a:rPr lang="en-US" sz="3200" dirty="0">
                <a:solidFill>
                  <a:schemeClr val="bg1"/>
                </a:solidFill>
              </a:rPr>
              <a:t>      recurse(index + 1, </a:t>
            </a:r>
            <a:r>
              <a:rPr lang="en-US" sz="3200" dirty="0" err="1">
                <a:solidFill>
                  <a:schemeClr val="bg1"/>
                </a:solidFill>
              </a:rPr>
              <a:t>subArrays.concat</a:t>
            </a:r>
            <a:r>
              <a:rPr lang="en-US" sz="3200" dirty="0">
                <a:solidFill>
                  <a:schemeClr val="bg1"/>
                </a:solidFill>
              </a:rPr>
              <a:t>([[array[index]]]))</a:t>
            </a:r>
          </a:p>
          <a:p>
            <a:r>
              <a:rPr lang="en-US" sz="3200" dirty="0">
                <a:solidFill>
                  <a:schemeClr val="bg1"/>
                </a:solidFill>
              </a:rPr>
              <a:t>  }</a:t>
            </a:r>
          </a:p>
          <a:p>
            <a:r>
              <a:rPr lang="en-US" sz="3200" dirty="0">
                <a:solidFill>
                  <a:schemeClr val="bg1"/>
                </a:solidFill>
              </a:rPr>
              <a:t>  recurse(0, [[]])</a:t>
            </a:r>
          </a:p>
          <a:p>
            <a:r>
              <a:rPr lang="en-US" sz="3200" dirty="0">
                <a:solidFill>
                  <a:schemeClr val="bg1"/>
                </a:solidFill>
              </a:rPr>
              <a:t>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973B8FF-D964-2A89-44F0-4D24CE4D8D1E}"/>
              </a:ext>
            </a:extLst>
          </p:cNvPr>
          <p:cNvSpPr txBox="1"/>
          <p:nvPr/>
        </p:nvSpPr>
        <p:spPr>
          <a:xfrm>
            <a:off x="457200" y="419100"/>
            <a:ext cx="9144000" cy="1023037"/>
          </a:xfrm>
          <a:prstGeom prst="rect">
            <a:avLst/>
          </a:prstGeom>
          <a:noFill/>
        </p:spPr>
        <p:txBody>
          <a:bodyPr wrap="square">
            <a:spAutoFit/>
          </a:bodyPr>
          <a:lstStyle/>
          <a:p>
            <a:pPr>
              <a:lnSpc>
                <a:spcPts val="7680"/>
              </a:lnSpc>
            </a:pPr>
            <a:r>
              <a:rPr lang="en-US" sz="6000" dirty="0">
                <a:solidFill>
                  <a:srgbClr val="E1A10B"/>
                </a:solidFill>
                <a:latin typeface="Montserrat Semi-Bold Bold"/>
              </a:rPr>
              <a:t>Output:</a:t>
            </a:r>
          </a:p>
        </p:txBody>
      </p:sp>
      <p:pic>
        <p:nvPicPr>
          <p:cNvPr id="5" name="Picture 4">
            <a:extLst>
              <a:ext uri="{FF2B5EF4-FFF2-40B4-BE49-F238E27FC236}">
                <a16:creationId xmlns:a16="http://schemas.microsoft.com/office/drawing/2014/main" id="{3977E688-30FC-FDF6-6812-4DA236FEBE4A}"/>
              </a:ext>
            </a:extLst>
          </p:cNvPr>
          <p:cNvPicPr>
            <a:picLocks noChangeAspect="1"/>
          </p:cNvPicPr>
          <p:nvPr/>
        </p:nvPicPr>
        <p:blipFill>
          <a:blip r:embed="rId2"/>
          <a:stretch>
            <a:fillRect/>
          </a:stretch>
        </p:blipFill>
        <p:spPr>
          <a:xfrm>
            <a:off x="3429000" y="1714500"/>
            <a:ext cx="9601200" cy="7161116"/>
          </a:xfrm>
          <a:prstGeom prst="rect">
            <a:avLst/>
          </a:prstGeom>
        </p:spPr>
      </p:pic>
    </p:spTree>
    <p:extLst>
      <p:ext uri="{BB962C8B-B14F-4D97-AF65-F5344CB8AC3E}">
        <p14:creationId xmlns:p14="http://schemas.microsoft.com/office/powerpoint/2010/main" val="4250410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DE01A6-7DAC-6F4C-114F-F2D40D32F8A0}"/>
              </a:ext>
            </a:extLst>
          </p:cNvPr>
          <p:cNvSpPr txBox="1"/>
          <p:nvPr/>
        </p:nvSpPr>
        <p:spPr>
          <a:xfrm>
            <a:off x="1066800" y="2247900"/>
            <a:ext cx="6400800" cy="7315592"/>
          </a:xfrm>
          <a:prstGeom prst="rect">
            <a:avLst/>
          </a:prstGeom>
          <a:noFill/>
        </p:spPr>
        <p:txBody>
          <a:bodyPr wrap="square" rtlCol="0">
            <a:spAutoFit/>
          </a:bodyPr>
          <a:lstStyle/>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const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scoreArrays</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for(</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=0;i&lt;</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results.length;i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var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totalScore</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 0</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for(j=0;j&lt;</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numOfSubarray;j</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var min =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Math.min.apply</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(null, results[</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][j]);</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var max =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Math.max.apply</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(null, results[</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][j]);</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var score = max-min;</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totalScore</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 score</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endParaRPr lang="en-US" sz="3200" dirty="0">
              <a:solidFill>
                <a:schemeClr val="bg1"/>
              </a:solidFill>
            </a:endParaRPr>
          </a:p>
        </p:txBody>
      </p:sp>
      <p:sp>
        <p:nvSpPr>
          <p:cNvPr id="3" name="TextBox 2">
            <a:extLst>
              <a:ext uri="{FF2B5EF4-FFF2-40B4-BE49-F238E27FC236}">
                <a16:creationId xmlns:a16="http://schemas.microsoft.com/office/drawing/2014/main" id="{2A5DFCA6-8430-CDDD-1525-5E65A44B478A}"/>
              </a:ext>
            </a:extLst>
          </p:cNvPr>
          <p:cNvSpPr txBox="1"/>
          <p:nvPr/>
        </p:nvSpPr>
        <p:spPr>
          <a:xfrm>
            <a:off x="9601200" y="2099052"/>
            <a:ext cx="6629400" cy="6159122"/>
          </a:xfrm>
          <a:prstGeom prst="rect">
            <a:avLst/>
          </a:prstGeom>
          <a:noFill/>
        </p:spPr>
        <p:txBody>
          <a:bodyPr wrap="square" rtlCol="0">
            <a:spAutoFit/>
          </a:bodyPr>
          <a:lstStyle/>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//console.log(results[</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][j])</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 console.log("---&gt;"+score)</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scoreArrays.push</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totalScore</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   console.log(</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totalScore</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 console.log("</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finhshhh</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sub array")</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var index=0;</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var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minScore</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Math.min.apply</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null,scoreArrays</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endParaRPr lang="en-US" sz="3200" dirty="0"/>
          </a:p>
        </p:txBody>
      </p:sp>
      <p:sp>
        <p:nvSpPr>
          <p:cNvPr id="5" name="TextBox 4">
            <a:extLst>
              <a:ext uri="{FF2B5EF4-FFF2-40B4-BE49-F238E27FC236}">
                <a16:creationId xmlns:a16="http://schemas.microsoft.com/office/drawing/2014/main" id="{C4751752-7905-4213-EB95-F030F6452007}"/>
              </a:ext>
            </a:extLst>
          </p:cNvPr>
          <p:cNvSpPr txBox="1"/>
          <p:nvPr/>
        </p:nvSpPr>
        <p:spPr>
          <a:xfrm>
            <a:off x="457200" y="411588"/>
            <a:ext cx="9144000" cy="1023037"/>
          </a:xfrm>
          <a:prstGeom prst="rect">
            <a:avLst/>
          </a:prstGeom>
          <a:noFill/>
        </p:spPr>
        <p:txBody>
          <a:bodyPr wrap="square">
            <a:spAutoFit/>
          </a:bodyPr>
          <a:lstStyle/>
          <a:p>
            <a:pPr>
              <a:lnSpc>
                <a:spcPts val="7680"/>
              </a:lnSpc>
            </a:pPr>
            <a:r>
              <a:rPr lang="en-US" sz="6000" dirty="0">
                <a:solidFill>
                  <a:srgbClr val="E1A10B"/>
                </a:solidFill>
                <a:latin typeface="Montserrat Semi-Bold Bold"/>
              </a:rPr>
              <a:t>Proof of Correctness:</a:t>
            </a:r>
          </a:p>
        </p:txBody>
      </p:sp>
    </p:spTree>
    <p:extLst>
      <p:ext uri="{BB962C8B-B14F-4D97-AF65-F5344CB8AC3E}">
        <p14:creationId xmlns:p14="http://schemas.microsoft.com/office/powerpoint/2010/main" val="2080539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9CF536B-175D-4E21-ADE5-B5F603C04098}"/>
              </a:ext>
            </a:extLst>
          </p:cNvPr>
          <p:cNvSpPr txBox="1"/>
          <p:nvPr/>
        </p:nvSpPr>
        <p:spPr>
          <a:xfrm>
            <a:off x="1143000" y="3390900"/>
            <a:ext cx="7391400" cy="5002652"/>
          </a:xfrm>
          <a:prstGeom prst="rect">
            <a:avLst/>
          </a:prstGeom>
          <a:noFill/>
        </p:spPr>
        <p:txBody>
          <a:bodyPr wrap="square">
            <a:spAutoFit/>
          </a:bodyPr>
          <a:lstStyle/>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console.log(</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scoreArrays.length</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for(</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 0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&lt;</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scoreArrays.length;i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if(</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scoreArrays</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minScore</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console.log("the array is at index :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index=</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i</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break;</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marL="0" marR="0">
              <a:lnSpc>
                <a:spcPct val="107000"/>
              </a:lnSpc>
              <a:spcBef>
                <a:spcPts val="0"/>
              </a:spcBef>
              <a:spcAft>
                <a:spcPts val="800"/>
              </a:spcAft>
            </a:pPr>
            <a:endParaRPr lang="en-US" sz="3200" dirty="0">
              <a:solidFill>
                <a:schemeClr val="bg1"/>
              </a:solidFill>
            </a:endParaRPr>
          </a:p>
        </p:txBody>
      </p:sp>
      <p:sp>
        <p:nvSpPr>
          <p:cNvPr id="7" name="TextBox 6">
            <a:extLst>
              <a:ext uri="{FF2B5EF4-FFF2-40B4-BE49-F238E27FC236}">
                <a16:creationId xmlns:a16="http://schemas.microsoft.com/office/drawing/2014/main" id="{9806046B-D725-FC56-5097-68B4B42EF9AA}"/>
              </a:ext>
            </a:extLst>
          </p:cNvPr>
          <p:cNvSpPr txBox="1"/>
          <p:nvPr/>
        </p:nvSpPr>
        <p:spPr>
          <a:xfrm>
            <a:off x="9753600" y="2863961"/>
            <a:ext cx="8001000" cy="4270528"/>
          </a:xfrm>
          <a:prstGeom prst="rect">
            <a:avLst/>
          </a:prstGeom>
          <a:noFill/>
        </p:spPr>
        <p:txBody>
          <a:bodyPr wrap="square" rtlCol="0">
            <a:spAutoFit/>
          </a:bodyPr>
          <a:lstStyle/>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console.log("minimum score : "+</a:t>
            </a: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minScore</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console.log("the sub-arrays with minimum scores are :  ")</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    console.log(results[index])</a:t>
            </a:r>
          </a:p>
          <a:p>
            <a:pPr marL="0" marR="0">
              <a:lnSpc>
                <a:spcPct val="107000"/>
              </a:lnSpc>
              <a:spcBef>
                <a:spcPts val="0"/>
              </a:spcBef>
              <a:spcAft>
                <a:spcPts val="800"/>
              </a:spcAft>
            </a:pP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p>
          <a:p>
            <a:pPr marL="0" marR="0">
              <a:lnSpc>
                <a:spcPct val="107000"/>
              </a:lnSpc>
              <a:spcBef>
                <a:spcPts val="0"/>
              </a:spcBef>
              <a:spcAft>
                <a:spcPts val="800"/>
              </a:spcAft>
            </a:pPr>
            <a:r>
              <a:rPr lang="en-US" sz="3200" kern="100" dirty="0" err="1">
                <a:solidFill>
                  <a:schemeClr val="bg1"/>
                </a:solidFill>
                <a:effectLst/>
                <a:latin typeface="Calibri" panose="020F0502020204030204" pitchFamily="34" charset="0"/>
                <a:ea typeface="Calibri" panose="020F0502020204030204" pitchFamily="34" charset="0"/>
                <a:cs typeface="Arial" panose="020B0604020202020204" pitchFamily="34" charset="0"/>
              </a:rPr>
              <a:t>getSubarrays</a:t>
            </a:r>
            <a:r>
              <a:rPr lang="en-US" sz="3200" kern="100" dirty="0">
                <a:solidFill>
                  <a:schemeClr val="bg1"/>
                </a:solidFill>
                <a:effectLst/>
                <a:latin typeface="Calibri" panose="020F0502020204030204" pitchFamily="34" charset="0"/>
                <a:ea typeface="Calibri" panose="020F0502020204030204" pitchFamily="34" charset="0"/>
                <a:cs typeface="Arial" panose="020B0604020202020204" pitchFamily="34" charset="0"/>
              </a:rPr>
              <a:t>([1,1,0,1,1,0],4);</a:t>
            </a:r>
            <a:endParaRPr lang="en-US" sz="3200" dirty="0"/>
          </a:p>
        </p:txBody>
      </p:sp>
      <p:sp>
        <p:nvSpPr>
          <p:cNvPr id="9" name="TextBox 8">
            <a:extLst>
              <a:ext uri="{FF2B5EF4-FFF2-40B4-BE49-F238E27FC236}">
                <a16:creationId xmlns:a16="http://schemas.microsoft.com/office/drawing/2014/main" id="{BE368815-9AAF-2BCD-445D-BA9397CF77E6}"/>
              </a:ext>
            </a:extLst>
          </p:cNvPr>
          <p:cNvSpPr txBox="1"/>
          <p:nvPr/>
        </p:nvSpPr>
        <p:spPr>
          <a:xfrm>
            <a:off x="609600" y="647700"/>
            <a:ext cx="9144000" cy="1023037"/>
          </a:xfrm>
          <a:prstGeom prst="rect">
            <a:avLst/>
          </a:prstGeom>
          <a:noFill/>
        </p:spPr>
        <p:txBody>
          <a:bodyPr wrap="square">
            <a:spAutoFit/>
          </a:bodyPr>
          <a:lstStyle/>
          <a:p>
            <a:pPr>
              <a:lnSpc>
                <a:spcPts val="7680"/>
              </a:lnSpc>
            </a:pPr>
            <a:r>
              <a:rPr lang="en-US" sz="6000" dirty="0">
                <a:solidFill>
                  <a:srgbClr val="E1A10B"/>
                </a:solidFill>
                <a:latin typeface="Montserrat Semi-Bold Bold"/>
              </a:rPr>
              <a:t>Proof of Correctness:</a:t>
            </a:r>
          </a:p>
        </p:txBody>
      </p:sp>
    </p:spTree>
    <p:extLst>
      <p:ext uri="{BB962C8B-B14F-4D97-AF65-F5344CB8AC3E}">
        <p14:creationId xmlns:p14="http://schemas.microsoft.com/office/powerpoint/2010/main" val="5228222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3A124C-4187-2029-401F-F7876FCB36F2}"/>
              </a:ext>
            </a:extLst>
          </p:cNvPr>
          <p:cNvPicPr>
            <a:picLocks noChangeAspect="1"/>
          </p:cNvPicPr>
          <p:nvPr/>
        </p:nvPicPr>
        <p:blipFill>
          <a:blip r:embed="rId2"/>
          <a:stretch>
            <a:fillRect/>
          </a:stretch>
        </p:blipFill>
        <p:spPr>
          <a:xfrm>
            <a:off x="3028121" y="3392671"/>
            <a:ext cx="12231757" cy="4562115"/>
          </a:xfrm>
          <a:prstGeom prst="rect">
            <a:avLst/>
          </a:prstGeom>
        </p:spPr>
      </p:pic>
      <p:sp>
        <p:nvSpPr>
          <p:cNvPr id="5" name="TextBox 4">
            <a:extLst>
              <a:ext uri="{FF2B5EF4-FFF2-40B4-BE49-F238E27FC236}">
                <a16:creationId xmlns:a16="http://schemas.microsoft.com/office/drawing/2014/main" id="{F0E6E2E6-0344-A5EA-CE5B-9D968DF12767}"/>
              </a:ext>
            </a:extLst>
          </p:cNvPr>
          <p:cNvSpPr txBox="1"/>
          <p:nvPr/>
        </p:nvSpPr>
        <p:spPr>
          <a:xfrm>
            <a:off x="914400" y="800100"/>
            <a:ext cx="9144000" cy="1023037"/>
          </a:xfrm>
          <a:prstGeom prst="rect">
            <a:avLst/>
          </a:prstGeom>
          <a:noFill/>
        </p:spPr>
        <p:txBody>
          <a:bodyPr wrap="square">
            <a:spAutoFit/>
          </a:bodyPr>
          <a:lstStyle/>
          <a:p>
            <a:pPr>
              <a:lnSpc>
                <a:spcPts val="7680"/>
              </a:lnSpc>
            </a:pPr>
            <a:r>
              <a:rPr lang="en-US" sz="6000" dirty="0">
                <a:solidFill>
                  <a:srgbClr val="E1A10B"/>
                </a:solidFill>
                <a:latin typeface="Montserrat Semi-Bold Bold"/>
              </a:rPr>
              <a:t>Output:</a:t>
            </a:r>
          </a:p>
        </p:txBody>
      </p:sp>
    </p:spTree>
    <p:extLst>
      <p:ext uri="{BB962C8B-B14F-4D97-AF65-F5344CB8AC3E}">
        <p14:creationId xmlns:p14="http://schemas.microsoft.com/office/powerpoint/2010/main" val="2696380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30604" b="31895"/>
          <a:stretch>
            <a:fillRect/>
          </a:stretch>
        </p:blipFill>
        <p:spPr>
          <a:xfrm>
            <a:off x="0" y="0"/>
            <a:ext cx="18288000" cy="10287000"/>
          </a:xfrm>
          <a:prstGeom prst="rect">
            <a:avLst/>
          </a:prstGeom>
        </p:spPr>
      </p:pic>
      <p:grpSp>
        <p:nvGrpSpPr>
          <p:cNvPr id="3" name="Group 3"/>
          <p:cNvGrpSpPr/>
          <p:nvPr/>
        </p:nvGrpSpPr>
        <p:grpSpPr>
          <a:xfrm>
            <a:off x="340112" y="390725"/>
            <a:ext cx="17643088" cy="2417697"/>
            <a:chOff x="-584076" y="-850633"/>
            <a:chExt cx="14965263" cy="3223596"/>
          </a:xfrm>
        </p:grpSpPr>
        <p:sp>
          <p:nvSpPr>
            <p:cNvPr id="4" name="TextBox 4"/>
            <p:cNvSpPr txBox="1"/>
            <p:nvPr/>
          </p:nvSpPr>
          <p:spPr>
            <a:xfrm>
              <a:off x="-584076" y="-850633"/>
              <a:ext cx="14381187" cy="2574468"/>
            </a:xfrm>
            <a:prstGeom prst="rect">
              <a:avLst/>
            </a:prstGeom>
          </p:spPr>
          <p:txBody>
            <a:bodyPr lIns="0" tIns="0" rIns="0" bIns="0" rtlCol="0" anchor="t">
              <a:spAutoFit/>
            </a:bodyPr>
            <a:lstStyle/>
            <a:p>
              <a:pPr>
                <a:lnSpc>
                  <a:spcPts val="7680"/>
                </a:lnSpc>
              </a:pPr>
              <a:r>
                <a:rPr lang="en-US" sz="6400" dirty="0">
                  <a:solidFill>
                    <a:srgbClr val="E1A10B"/>
                  </a:solidFill>
                  <a:latin typeface="Montserrat Semi-Bold Bold"/>
                </a:rPr>
                <a:t>Calculating Time Complexity</a:t>
              </a:r>
            </a:p>
          </p:txBody>
        </p:sp>
        <p:sp>
          <p:nvSpPr>
            <p:cNvPr id="5" name="TextBox 5"/>
            <p:cNvSpPr txBox="1"/>
            <p:nvPr/>
          </p:nvSpPr>
          <p:spPr>
            <a:xfrm>
              <a:off x="0" y="1637719"/>
              <a:ext cx="14381187" cy="735244"/>
            </a:xfrm>
            <a:prstGeom prst="rect">
              <a:avLst/>
            </a:prstGeom>
          </p:spPr>
          <p:txBody>
            <a:bodyPr lIns="0" tIns="0" rIns="0" bIns="0" rtlCol="0" anchor="t">
              <a:spAutoFit/>
            </a:bodyPr>
            <a:lstStyle/>
            <a:p>
              <a:pPr>
                <a:lnSpc>
                  <a:spcPts val="4320"/>
                </a:lnSpc>
              </a:pPr>
              <a:endParaRPr lang="en-US" sz="3600" dirty="0">
                <a:solidFill>
                  <a:srgbClr val="FFFFFF"/>
                </a:solidFill>
                <a:latin typeface="Montserrat"/>
              </a:endParaRPr>
            </a:p>
          </p:txBody>
        </p:sp>
      </p:grpSp>
      <p:grpSp>
        <p:nvGrpSpPr>
          <p:cNvPr id="6" name="Group 6"/>
          <p:cNvGrpSpPr/>
          <p:nvPr/>
        </p:nvGrpSpPr>
        <p:grpSpPr>
          <a:xfrm>
            <a:off x="750849" y="1168848"/>
            <a:ext cx="16655515" cy="7618529"/>
            <a:chOff x="-96807" y="-3823160"/>
            <a:chExt cx="5803009" cy="10158037"/>
          </a:xfrm>
        </p:grpSpPr>
        <p:sp>
          <p:nvSpPr>
            <p:cNvPr id="7" name="TextBox 7"/>
            <p:cNvSpPr txBox="1"/>
            <p:nvPr/>
          </p:nvSpPr>
          <p:spPr>
            <a:xfrm>
              <a:off x="-41683" y="5716502"/>
              <a:ext cx="5747885" cy="618375"/>
            </a:xfrm>
            <a:prstGeom prst="rect">
              <a:avLst/>
            </a:prstGeom>
          </p:spPr>
          <p:txBody>
            <a:bodyPr lIns="0" tIns="0" rIns="0" bIns="0" rtlCol="0" anchor="t">
              <a:spAutoFit/>
            </a:bodyPr>
            <a:lstStyle/>
            <a:p>
              <a:pPr>
                <a:lnSpc>
                  <a:spcPts val="3919"/>
                </a:lnSpc>
              </a:pPr>
              <a:r>
                <a:rPr lang="en-US" sz="2800" dirty="0">
                  <a:solidFill>
                    <a:srgbClr val="E1A10B"/>
                  </a:solidFill>
                  <a:latin typeface="Montserrat Semi-Bold Bold"/>
                </a:rPr>
                <a:t>Reasons:</a:t>
              </a:r>
              <a:endParaRPr lang="en-US" sz="3200" dirty="0">
                <a:solidFill>
                  <a:srgbClr val="E1A10B"/>
                </a:solidFill>
                <a:latin typeface="Montserrat Semi-Bold Bold"/>
              </a:endParaRPr>
            </a:p>
          </p:txBody>
        </p:sp>
        <p:sp>
          <p:nvSpPr>
            <p:cNvPr id="8" name="TextBox 8"/>
            <p:cNvSpPr txBox="1"/>
            <p:nvPr/>
          </p:nvSpPr>
          <p:spPr>
            <a:xfrm>
              <a:off x="-96807" y="-3823160"/>
              <a:ext cx="5747885" cy="9848849"/>
            </a:xfrm>
            <a:prstGeom prst="rect">
              <a:avLst/>
            </a:prstGeom>
          </p:spPr>
          <p:txBody>
            <a:bodyPr lIns="0" tIns="0" rIns="0" bIns="0" rtlCol="0" anchor="t">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Generating Subarrays: O(2^N)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The recursive function generates all possible subarrays of length </a:t>
              </a:r>
              <a:r>
                <a:rPr kumimoji="0" lang="en-US" altLang="en-US" sz="3200" b="1" i="0" u="none" strike="noStrike" cap="none" normalizeH="0" baseline="0" dirty="0" err="1">
                  <a:ln>
                    <a:noFill/>
                  </a:ln>
                  <a:solidFill>
                    <a:schemeClr val="bg1"/>
                  </a:solidFill>
                  <a:effectLst/>
                  <a:latin typeface="Söhne Mono"/>
                </a:rPr>
                <a:t>numOfSubarray</a:t>
              </a:r>
              <a:r>
                <a:rPr kumimoji="0" lang="en-US" altLang="en-US" sz="3200" b="0" i="0" u="none" strike="noStrike" cap="none" normalizeH="0" baseline="0" dirty="0">
                  <a:ln>
                    <a:noFill/>
                  </a:ln>
                  <a:solidFill>
                    <a:schemeClr val="bg1"/>
                  </a:solidFill>
                  <a:effectLst/>
                  <a:latin typeface="Söhne"/>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The number of recursive calls is exponential, with a branching factor of 2 for each index of the array.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Calculating Scores: O(</a:t>
              </a:r>
              <a:r>
                <a:rPr kumimoji="0" lang="en-US" altLang="en-US" sz="3200" b="0" i="0" u="none" strike="noStrike" cap="none" normalizeH="0" baseline="0" dirty="0" err="1">
                  <a:ln>
                    <a:noFill/>
                  </a:ln>
                  <a:solidFill>
                    <a:schemeClr val="bg1"/>
                  </a:solidFill>
                  <a:effectLst/>
                  <a:latin typeface="Söhne"/>
                </a:rPr>
                <a:t>numOfSubarray</a:t>
              </a:r>
              <a:r>
                <a:rPr kumimoji="0" lang="en-US" altLang="en-US" sz="3200" b="0" i="0" u="none" strike="noStrike" cap="none" normalizeH="0" baseline="0" dirty="0">
                  <a:ln>
                    <a:noFill/>
                  </a:ln>
                  <a:solidFill>
                    <a:schemeClr val="bg1"/>
                  </a:solidFill>
                  <a:effectLst/>
                  <a:latin typeface="Söhne"/>
                </a:rPr>
                <a:t> * 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The code calculates the score for each subarray by finding the minimum and maximum values within the subarray.</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Since there are </a:t>
              </a:r>
              <a:r>
                <a:rPr kumimoji="0" lang="en-US" altLang="en-US" sz="3200" b="1" i="0" u="none" strike="noStrike" cap="none" normalizeH="0" baseline="0" dirty="0" err="1">
                  <a:ln>
                    <a:noFill/>
                  </a:ln>
                  <a:solidFill>
                    <a:schemeClr val="bg1"/>
                  </a:solidFill>
                  <a:effectLst/>
                  <a:latin typeface="Söhne Mono"/>
                </a:rPr>
                <a:t>numOfSubarray</a:t>
              </a:r>
              <a:r>
                <a:rPr kumimoji="0" lang="en-US" altLang="en-US" sz="3200" b="0" i="0" u="none" strike="noStrike" cap="none" normalizeH="0" baseline="0" dirty="0">
                  <a:ln>
                    <a:noFill/>
                  </a:ln>
                  <a:solidFill>
                    <a:schemeClr val="bg1"/>
                  </a:solidFill>
                  <a:effectLst/>
                  <a:latin typeface="Söhne"/>
                </a:rPr>
                <a:t> subarrays, the minimum and maximum values are found in a linear scan.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Finding Minimum Score and Subarrays: O(2^N)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The code finds the minimum score by scanning the </a:t>
              </a:r>
              <a:r>
                <a:rPr kumimoji="0" lang="en-US" altLang="en-US" sz="3200" b="1" i="0" u="none" strike="noStrike" cap="none" normalizeH="0" baseline="0" dirty="0" err="1">
                  <a:ln>
                    <a:noFill/>
                  </a:ln>
                  <a:solidFill>
                    <a:schemeClr val="bg1"/>
                  </a:solidFill>
                  <a:effectLst/>
                  <a:latin typeface="Söhne Mono"/>
                </a:rPr>
                <a:t>scoreArrays</a:t>
              </a:r>
              <a:r>
                <a:rPr kumimoji="0" lang="en-US" altLang="en-US" sz="3200" b="0" i="0" u="none" strike="noStrike" cap="none" normalizeH="0" baseline="0" dirty="0">
                  <a:ln>
                    <a:noFill/>
                  </a:ln>
                  <a:solidFill>
                    <a:schemeClr val="bg1"/>
                  </a:solidFill>
                  <a:effectLst/>
                  <a:latin typeface="Söhne"/>
                </a:rPr>
                <a:t> array.</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The number of iterations is equal to the number of generated subarrays, which is exponential.</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3200" b="0" i="0" u="none" strike="noStrike" cap="none" normalizeH="0" baseline="0" dirty="0">
                  <a:ln>
                    <a:noFill/>
                  </a:ln>
                  <a:solidFill>
                    <a:schemeClr val="bg1"/>
                  </a:solidFill>
                  <a:effectLst/>
                  <a:latin typeface="Söhne"/>
                </a:rPr>
                <a:t>Retrieving the subarrays with the minimum score has a constant time complexity.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bg1"/>
                </a:solidFill>
                <a:effectLst/>
                <a:latin typeface="Arial" panose="020B0604020202020204" pitchFamily="34" charset="0"/>
              </a:endParaRPr>
            </a:p>
          </p:txBody>
        </p:sp>
      </p:grpSp>
      <p:sp>
        <p:nvSpPr>
          <p:cNvPr id="16" name="TextBox 9">
            <a:extLst>
              <a:ext uri="{FF2B5EF4-FFF2-40B4-BE49-F238E27FC236}">
                <a16:creationId xmlns:a16="http://schemas.microsoft.com/office/drawing/2014/main" id="{8AF7376B-6249-1CD8-0D44-2953C6F1424E}"/>
              </a:ext>
            </a:extLst>
          </p:cNvPr>
          <p:cNvSpPr txBox="1"/>
          <p:nvPr/>
        </p:nvSpPr>
        <p:spPr>
          <a:xfrm>
            <a:off x="1178073" y="8883716"/>
            <a:ext cx="16198554" cy="984885"/>
          </a:xfrm>
          <a:prstGeom prst="rect">
            <a:avLst/>
          </a:prstGeom>
        </p:spPr>
        <p:txBody>
          <a:bodyPr wrap="square" lIns="0" tIns="0" rIns="0" bIns="0" rtlCol="0" anchor="t">
            <a:spAutoFit/>
          </a:bodyPr>
          <a:lstStyle/>
          <a:p>
            <a:pPr algn="l"/>
            <a:r>
              <a:rPr lang="en-US" sz="3200" b="0" i="0" dirty="0">
                <a:solidFill>
                  <a:schemeClr val="bg1"/>
                </a:solidFill>
                <a:effectLst/>
                <a:latin typeface="Söhne"/>
              </a:rPr>
              <a:t>Overall Time Complexity: O(2^N)</a:t>
            </a:r>
          </a:p>
          <a:p>
            <a:pPr algn="l">
              <a:buFont typeface="Arial" panose="020B0604020202020204" pitchFamily="34" charset="0"/>
              <a:buChar char="•"/>
            </a:pPr>
            <a:r>
              <a:rPr lang="en-US" sz="3200" b="0" i="0" dirty="0">
                <a:solidFill>
                  <a:schemeClr val="bg1"/>
                </a:solidFill>
                <a:effectLst/>
                <a:latin typeface="Söhne"/>
              </a:rPr>
              <a:t>The generation of all subarrays dominates the time complexity.</a:t>
            </a:r>
          </a:p>
        </p:txBody>
      </p:sp>
      <p:sp>
        <p:nvSpPr>
          <p:cNvPr id="11" name="Rectangle 3">
            <a:extLst>
              <a:ext uri="{FF2B5EF4-FFF2-40B4-BE49-F238E27FC236}">
                <a16:creationId xmlns:a16="http://schemas.microsoft.com/office/drawing/2014/main" id="{5699AAAB-E9D3-3F62-4E59-DF772E03FB54}"/>
              </a:ext>
            </a:extLst>
          </p:cNvPr>
          <p:cNvSpPr>
            <a:spLocks noChangeArrowheads="1"/>
          </p:cNvSpPr>
          <p:nvPr/>
        </p:nvSpPr>
        <p:spPr bwMode="auto">
          <a:xfrm>
            <a:off x="0" y="-138499"/>
            <a:ext cx="65" cy="276999"/>
          </a:xfrm>
          <a:prstGeom prst="rect">
            <a:avLst/>
          </a:prstGeom>
          <a:solidFill>
            <a:srgbClr val="F7F7F8"/>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effectLst/>
              <a:latin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901219"/>
            <a:ext cx="6215033" cy="1943100"/>
          </a:xfrm>
          <a:prstGeom prst="rect">
            <a:avLst/>
          </a:prstGeom>
        </p:spPr>
        <p:txBody>
          <a:bodyPr lIns="0" tIns="0" rIns="0" bIns="0" rtlCol="0" anchor="t">
            <a:spAutoFit/>
          </a:bodyPr>
          <a:lstStyle/>
          <a:p>
            <a:pPr>
              <a:lnSpc>
                <a:spcPts val="7680"/>
              </a:lnSpc>
            </a:pPr>
            <a:r>
              <a:rPr lang="en-US" sz="6400">
                <a:solidFill>
                  <a:srgbClr val="E1A10B"/>
                </a:solidFill>
                <a:latin typeface="Montserrat Semi-Bold Bold"/>
              </a:rPr>
              <a:t>In this Presentation</a:t>
            </a:r>
          </a:p>
        </p:txBody>
      </p:sp>
      <p:grpSp>
        <p:nvGrpSpPr>
          <p:cNvPr id="3" name="Group 3"/>
          <p:cNvGrpSpPr/>
          <p:nvPr/>
        </p:nvGrpSpPr>
        <p:grpSpPr>
          <a:xfrm>
            <a:off x="7243733" y="1485900"/>
            <a:ext cx="10015567" cy="5890419"/>
            <a:chOff x="0" y="0"/>
            <a:chExt cx="11456630" cy="6267591"/>
          </a:xfrm>
        </p:grpSpPr>
        <p:sp>
          <p:nvSpPr>
            <p:cNvPr id="4" name="TextBox 4"/>
            <p:cNvSpPr txBox="1"/>
            <p:nvPr/>
          </p:nvSpPr>
          <p:spPr>
            <a:xfrm>
              <a:off x="0" y="0"/>
              <a:ext cx="11456630" cy="723900"/>
            </a:xfrm>
            <a:prstGeom prst="rect">
              <a:avLst/>
            </a:prstGeom>
          </p:spPr>
          <p:txBody>
            <a:bodyPr lIns="0" tIns="0" rIns="0" bIns="0" rtlCol="0" anchor="t">
              <a:spAutoFit/>
            </a:bodyPr>
            <a:lstStyle/>
            <a:p>
              <a:pPr>
                <a:lnSpc>
                  <a:spcPts val="4320"/>
                </a:lnSpc>
              </a:pPr>
              <a:r>
                <a:rPr lang="en-US" sz="3600">
                  <a:solidFill>
                    <a:srgbClr val="FFFFFF"/>
                  </a:solidFill>
                  <a:latin typeface="Montserrat Semi-Bold"/>
                </a:rPr>
                <a:t>Overview</a:t>
              </a:r>
            </a:p>
          </p:txBody>
        </p:sp>
        <p:sp>
          <p:nvSpPr>
            <p:cNvPr id="5" name="TextBox 5"/>
            <p:cNvSpPr txBox="1"/>
            <p:nvPr/>
          </p:nvSpPr>
          <p:spPr>
            <a:xfrm>
              <a:off x="0" y="1187496"/>
              <a:ext cx="11456630" cy="5080095"/>
            </a:xfrm>
            <a:prstGeom prst="rect">
              <a:avLst/>
            </a:prstGeom>
          </p:spPr>
          <p:txBody>
            <a:bodyPr lIns="0" tIns="0" rIns="0" bIns="0" rtlCol="0" anchor="t">
              <a:spAutoFit/>
            </a:bodyPr>
            <a:lstStyle/>
            <a:p>
              <a:pPr marL="457200" indent="-457200">
                <a:lnSpc>
                  <a:spcPct val="200000"/>
                </a:lnSpc>
                <a:buFont typeface="+mj-lt"/>
                <a:buAutoNum type="arabicPeriod"/>
              </a:pPr>
              <a:r>
                <a:rPr lang="en-US" sz="3200" dirty="0">
                  <a:solidFill>
                    <a:schemeClr val="bg1"/>
                  </a:solidFill>
                  <a:latin typeface="Times New Roman" panose="02020603050405020304" pitchFamily="18" charset="0"/>
                  <a:cs typeface="Times New Roman" panose="02020603050405020304" pitchFamily="18" charset="0"/>
                </a:rPr>
                <a:t>Explanation of Problem</a:t>
              </a:r>
            </a:p>
            <a:p>
              <a:pPr marL="457200" indent="-457200">
                <a:lnSpc>
                  <a:spcPct val="200000"/>
                </a:lnSpc>
                <a:buFont typeface="+mj-lt"/>
                <a:buAutoNum type="arabicPeriod"/>
              </a:pPr>
              <a:r>
                <a:rPr lang="en-GB" sz="3200" dirty="0">
                  <a:solidFill>
                    <a:schemeClr val="bg1"/>
                  </a:solidFill>
                  <a:latin typeface="Times New Roman" panose="02020603050405020304" pitchFamily="18" charset="0"/>
                  <a:cs typeface="Times New Roman" panose="02020603050405020304" pitchFamily="18" charset="0"/>
                </a:rPr>
                <a:t>Explanation of design approach adopted and reasoning</a:t>
              </a:r>
            </a:p>
            <a:p>
              <a:pPr marL="457200" indent="-457200">
                <a:lnSpc>
                  <a:spcPct val="200000"/>
                </a:lnSpc>
                <a:buFont typeface="+mj-lt"/>
                <a:buAutoNum type="arabicPeriod"/>
              </a:pPr>
              <a:r>
                <a:rPr lang="en-GB" sz="3200" dirty="0">
                  <a:solidFill>
                    <a:schemeClr val="bg1"/>
                  </a:solidFill>
                  <a:latin typeface="Times New Roman" panose="02020603050405020304" pitchFamily="18" charset="0"/>
                  <a:cs typeface="Times New Roman" panose="02020603050405020304" pitchFamily="18" charset="0"/>
                </a:rPr>
                <a:t>Algorithm Design and explanation of strategy selected </a:t>
              </a:r>
            </a:p>
            <a:p>
              <a:pPr marL="457200" indent="-457200">
                <a:lnSpc>
                  <a:spcPct val="200000"/>
                </a:lnSpc>
                <a:buFont typeface="+mj-lt"/>
                <a:buAutoNum type="arabicPeriod"/>
              </a:pPr>
              <a:r>
                <a:rPr lang="en-US" sz="3200" dirty="0">
                  <a:solidFill>
                    <a:schemeClr val="bg1"/>
                  </a:solidFill>
                  <a:latin typeface="Times New Roman" panose="02020603050405020304" pitchFamily="18" charset="0"/>
                  <a:cs typeface="Times New Roman" panose="02020603050405020304" pitchFamily="18" charset="0"/>
                </a:rPr>
                <a:t>Proof of correctness</a:t>
              </a:r>
              <a:endParaRPr lang="en-GB" sz="3200" dirty="0">
                <a:solidFill>
                  <a:schemeClr val="bg1"/>
                </a:solidFill>
                <a:latin typeface="Times New Roman" panose="02020603050405020304" pitchFamily="18" charset="0"/>
                <a:cs typeface="Times New Roman" panose="02020603050405020304" pitchFamily="18" charset="0"/>
              </a:endParaRPr>
            </a:p>
            <a:p>
              <a:pPr marL="457200" indent="-457200">
                <a:lnSpc>
                  <a:spcPct val="200000"/>
                </a:lnSpc>
                <a:buFont typeface="+mj-lt"/>
                <a:buAutoNum type="arabicPeriod"/>
              </a:pPr>
              <a:r>
                <a:rPr lang="en-US" sz="3200" dirty="0">
                  <a:solidFill>
                    <a:schemeClr val="bg1"/>
                  </a:solidFill>
                  <a:latin typeface="Times New Roman" panose="02020603050405020304" pitchFamily="18" charset="0"/>
                  <a:cs typeface="Times New Roman" panose="02020603050405020304" pitchFamily="18" charset="0"/>
                </a:rPr>
                <a:t>Analysis calculate time complexity</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1772" y="-45188"/>
            <a:ext cx="18288000" cy="10287000"/>
          </a:xfrm>
          <a:prstGeom prst="rect">
            <a:avLst/>
          </a:prstGeom>
        </p:spPr>
      </p:pic>
      <p:grpSp>
        <p:nvGrpSpPr>
          <p:cNvPr id="3" name="Group 3"/>
          <p:cNvGrpSpPr/>
          <p:nvPr/>
        </p:nvGrpSpPr>
        <p:grpSpPr>
          <a:xfrm>
            <a:off x="1028700" y="4914901"/>
            <a:ext cx="16037015" cy="3091179"/>
            <a:chOff x="0" y="5181601"/>
            <a:chExt cx="21382687" cy="4121572"/>
          </a:xfrm>
        </p:grpSpPr>
        <p:sp>
          <p:nvSpPr>
            <p:cNvPr id="4" name="TextBox 4"/>
            <p:cNvSpPr txBox="1"/>
            <p:nvPr/>
          </p:nvSpPr>
          <p:spPr>
            <a:xfrm>
              <a:off x="7099208" y="5181601"/>
              <a:ext cx="14283479" cy="1577355"/>
            </a:xfrm>
            <a:prstGeom prst="rect">
              <a:avLst/>
            </a:prstGeom>
          </p:spPr>
          <p:txBody>
            <a:bodyPr lIns="0" tIns="0" rIns="0" bIns="0" rtlCol="0" anchor="t">
              <a:spAutoFit/>
            </a:bodyPr>
            <a:lstStyle/>
            <a:p>
              <a:pPr>
                <a:lnSpc>
                  <a:spcPts val="7680"/>
                </a:lnSpc>
              </a:pPr>
              <a:r>
                <a:rPr lang="en-US" sz="11500" b="1" dirty="0">
                  <a:solidFill>
                    <a:srgbClr val="000000"/>
                  </a:solidFill>
                  <a:latin typeface="Freestyle Script" panose="030804020302050B0404" pitchFamily="66" charset="0"/>
                  <a:cs typeface="Times New Roman" panose="02020603050405020304" pitchFamily="18" charset="0"/>
                </a:rPr>
                <a:t>THANK YOU</a:t>
              </a:r>
            </a:p>
          </p:txBody>
        </p:sp>
        <p:sp>
          <p:nvSpPr>
            <p:cNvPr id="5" name="TextBox 5"/>
            <p:cNvSpPr txBox="1"/>
            <p:nvPr/>
          </p:nvSpPr>
          <p:spPr>
            <a:xfrm>
              <a:off x="0" y="8689975"/>
              <a:ext cx="14283479" cy="613198"/>
            </a:xfrm>
            <a:prstGeom prst="rect">
              <a:avLst/>
            </a:prstGeom>
          </p:spPr>
          <p:txBody>
            <a:bodyPr lIns="0" tIns="0" rIns="0" bIns="0" rtlCol="0" anchor="t">
              <a:spAutoFit/>
            </a:bodyPr>
            <a:lstStyle/>
            <a:p>
              <a:pPr>
                <a:lnSpc>
                  <a:spcPts val="3919"/>
                </a:lnSpc>
              </a:pPr>
              <a:endParaRPr lang="en-US" sz="2800" dirty="0">
                <a:solidFill>
                  <a:srgbClr val="FFFFFF"/>
                </a:solidFill>
                <a:latin typeface="Montserrat Semi-Bold"/>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9144000" y="0"/>
            <a:ext cx="11884595" cy="10309609"/>
          </a:xfrm>
          <a:custGeom>
            <a:avLst/>
            <a:gdLst/>
            <a:ahLst/>
            <a:cxnLst/>
            <a:rect l="l" t="t" r="r" b="b"/>
            <a:pathLst>
              <a:path w="11884595" h="10309609">
                <a:moveTo>
                  <a:pt x="0" y="0"/>
                </a:moveTo>
                <a:lnTo>
                  <a:pt x="11884595" y="0"/>
                </a:lnTo>
                <a:lnTo>
                  <a:pt x="11884595" y="10309609"/>
                </a:lnTo>
                <a:lnTo>
                  <a:pt x="0" y="10309609"/>
                </a:lnTo>
                <a:lnTo>
                  <a:pt x="0" y="0"/>
                </a:lnTo>
                <a:close/>
              </a:path>
            </a:pathLst>
          </a:custGeom>
          <a:blipFill>
            <a:blip r:embed="rId2"/>
            <a:stretch>
              <a:fillRect l="-30121"/>
            </a:stretch>
          </a:blipFill>
        </p:spPr>
      </p:sp>
      <p:grpSp>
        <p:nvGrpSpPr>
          <p:cNvPr id="3" name="Group 3"/>
          <p:cNvGrpSpPr/>
          <p:nvPr/>
        </p:nvGrpSpPr>
        <p:grpSpPr>
          <a:xfrm>
            <a:off x="1028700" y="1028700"/>
            <a:ext cx="6946818" cy="6812506"/>
            <a:chOff x="0" y="0"/>
            <a:chExt cx="9262424" cy="9083339"/>
          </a:xfrm>
        </p:grpSpPr>
        <p:sp>
          <p:nvSpPr>
            <p:cNvPr id="4" name="TextBox 4"/>
            <p:cNvSpPr txBox="1"/>
            <p:nvPr/>
          </p:nvSpPr>
          <p:spPr>
            <a:xfrm>
              <a:off x="0" y="0"/>
              <a:ext cx="9262424" cy="2574467"/>
            </a:xfrm>
            <a:prstGeom prst="rect">
              <a:avLst/>
            </a:prstGeom>
          </p:spPr>
          <p:txBody>
            <a:bodyPr lIns="0" tIns="0" rIns="0" bIns="0" rtlCol="0" anchor="t">
              <a:spAutoFit/>
            </a:bodyPr>
            <a:lstStyle/>
            <a:p>
              <a:pPr>
                <a:lnSpc>
                  <a:spcPts val="7680"/>
                </a:lnSpc>
              </a:pPr>
              <a:r>
                <a:rPr lang="en-US" sz="6400" dirty="0">
                  <a:solidFill>
                    <a:srgbClr val="E1A10B"/>
                  </a:solidFill>
                  <a:latin typeface="Montserrat Semi-Bold Bold"/>
                </a:rPr>
                <a:t>Group Members:</a:t>
              </a:r>
            </a:p>
          </p:txBody>
        </p:sp>
        <p:sp>
          <p:nvSpPr>
            <p:cNvPr id="5" name="TextBox 5"/>
            <p:cNvSpPr txBox="1"/>
            <p:nvPr/>
          </p:nvSpPr>
          <p:spPr>
            <a:xfrm>
              <a:off x="0" y="3860799"/>
              <a:ext cx="9262424" cy="5222540"/>
            </a:xfrm>
            <a:prstGeom prst="rect">
              <a:avLst/>
            </a:prstGeom>
          </p:spPr>
          <p:txBody>
            <a:bodyPr lIns="0" tIns="0" rIns="0" bIns="0" rtlCol="0" anchor="t">
              <a:spAutoFit/>
            </a:bodyPr>
            <a:lstStyle/>
            <a:p>
              <a:pPr marL="342900" indent="-342900">
                <a:lnSpc>
                  <a:spcPct val="250000"/>
                </a:lnSpc>
                <a:buFont typeface="Wingdings" panose="05000000000000000000" pitchFamily="2" charset="2"/>
                <a:buChar char="Ø"/>
              </a:pPr>
              <a:r>
                <a:rPr lang="en-US" sz="3600" i="1" dirty="0">
                  <a:solidFill>
                    <a:srgbClr val="FFFFFF"/>
                  </a:solidFill>
                  <a:latin typeface="Times New Roman" panose="02020603050405020304" pitchFamily="18" charset="0"/>
                  <a:cs typeface="Times New Roman" panose="02020603050405020304" pitchFamily="18" charset="0"/>
                </a:rPr>
                <a:t>Muhammad Daud Mehboob</a:t>
              </a:r>
            </a:p>
            <a:p>
              <a:pPr marL="342900" indent="-342900">
                <a:lnSpc>
                  <a:spcPct val="250000"/>
                </a:lnSpc>
                <a:buFont typeface="Wingdings" panose="05000000000000000000" pitchFamily="2" charset="2"/>
                <a:buChar char="Ø"/>
              </a:pPr>
              <a:r>
                <a:rPr lang="en-US" sz="3600" i="1" dirty="0">
                  <a:solidFill>
                    <a:srgbClr val="FFFFFF"/>
                  </a:solidFill>
                  <a:latin typeface="Times New Roman" panose="02020603050405020304" pitchFamily="18" charset="0"/>
                  <a:cs typeface="Times New Roman" panose="02020603050405020304" pitchFamily="18" charset="0"/>
                </a:rPr>
                <a:t>Muhammad Zeeshan Ali</a:t>
              </a:r>
            </a:p>
            <a:p>
              <a:pPr marL="342900" indent="-342900">
                <a:lnSpc>
                  <a:spcPct val="250000"/>
                </a:lnSpc>
                <a:buFont typeface="Wingdings" panose="05000000000000000000" pitchFamily="2" charset="2"/>
                <a:buChar char="Ø"/>
              </a:pPr>
              <a:r>
                <a:rPr lang="en-US" sz="3600" i="1" dirty="0">
                  <a:solidFill>
                    <a:srgbClr val="FFFFFF"/>
                  </a:solidFill>
                  <a:latin typeface="Times New Roman" panose="02020603050405020304" pitchFamily="18" charset="0"/>
                  <a:cs typeface="Times New Roman" panose="02020603050405020304" pitchFamily="18" charset="0"/>
                </a:rPr>
                <a:t>Muhammad Shoaib Akhter Qadri</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9829803" y="1526102"/>
            <a:ext cx="8915395" cy="7829581"/>
            <a:chOff x="0" y="0"/>
            <a:chExt cx="9894978" cy="10439440"/>
          </a:xfrm>
        </p:grpSpPr>
        <p:sp>
          <p:nvSpPr>
            <p:cNvPr id="3" name="TextBox 3"/>
            <p:cNvSpPr txBox="1"/>
            <p:nvPr/>
          </p:nvSpPr>
          <p:spPr>
            <a:xfrm>
              <a:off x="426724" y="0"/>
              <a:ext cx="9468254" cy="3890980"/>
            </a:xfrm>
            <a:prstGeom prst="rect">
              <a:avLst/>
            </a:prstGeom>
          </p:spPr>
          <p:txBody>
            <a:bodyPr wrap="square" lIns="0" tIns="0" rIns="0" bIns="0" rtlCol="0" anchor="t">
              <a:spAutoFit/>
            </a:bodyPr>
            <a:lstStyle/>
            <a:p>
              <a:pPr>
                <a:lnSpc>
                  <a:spcPts val="7679"/>
                </a:lnSpc>
              </a:pPr>
              <a:r>
                <a:rPr lang="en-US" sz="6399" dirty="0">
                  <a:solidFill>
                    <a:srgbClr val="E1A10B"/>
                  </a:solidFill>
                  <a:latin typeface="Montserrat Semi-Bold Bold"/>
                </a:rPr>
                <a:t>Solution Approach &amp; Output Requirements:</a:t>
              </a:r>
              <a:endParaRPr lang="en-US" sz="6400" dirty="0">
                <a:solidFill>
                  <a:srgbClr val="E1A10B"/>
                </a:solidFill>
                <a:latin typeface="Montserrat Semi-Bold Bold"/>
              </a:endParaRPr>
            </a:p>
          </p:txBody>
        </p:sp>
        <p:sp>
          <p:nvSpPr>
            <p:cNvPr id="4" name="TextBox 4"/>
            <p:cNvSpPr txBox="1"/>
            <p:nvPr/>
          </p:nvSpPr>
          <p:spPr>
            <a:xfrm>
              <a:off x="0" y="5250242"/>
              <a:ext cx="8369239" cy="5189198"/>
            </a:xfrm>
            <a:prstGeom prst="rect">
              <a:avLst/>
            </a:prstGeom>
          </p:spPr>
          <p:txBody>
            <a:bodyPr lIns="0" tIns="0" rIns="0" bIns="0" rtlCol="0" anchor="t">
              <a:spAutoFit/>
            </a:bodyPr>
            <a:lstStyle/>
            <a:p>
              <a:pPr marL="518160" lvl="1" indent="-259080">
                <a:lnSpc>
                  <a:spcPts val="3359"/>
                </a:lnSpc>
                <a:buFont typeface="Arial"/>
                <a:buChar char="•"/>
              </a:pPr>
              <a:r>
                <a:rPr lang="en-GB" sz="2400" b="0" i="0" dirty="0">
                  <a:solidFill>
                    <a:srgbClr val="FFC000"/>
                  </a:solidFill>
                  <a:effectLst/>
                  <a:latin typeface="roboto" panose="02000000000000000000" pitchFamily="2" charset="0"/>
                </a:rPr>
                <a:t>Now you have to partition the array into K continuous subarrays such that the summation of the score of all the subarrays is minimum. You also have to output starting and ending points of the subarrays corresponding to the minimum score, in increasing order of starting point. If there are multiple possibilities then output the subarrays such that starting points will be lexicographically smallest.</a:t>
              </a:r>
              <a:endParaRPr lang="en-US" sz="2400" dirty="0">
                <a:solidFill>
                  <a:srgbClr val="FFC000"/>
                </a:solidFill>
                <a:latin typeface="Montserrat"/>
              </a:endParaRPr>
            </a:p>
          </p:txBody>
        </p:sp>
        <p:sp>
          <p:nvSpPr>
            <p:cNvPr id="5" name="AutoShape 5"/>
            <p:cNvSpPr/>
            <p:nvPr/>
          </p:nvSpPr>
          <p:spPr>
            <a:xfrm>
              <a:off x="579010" y="4816848"/>
              <a:ext cx="1125334" cy="0"/>
            </a:xfrm>
            <a:prstGeom prst="line">
              <a:avLst/>
            </a:prstGeom>
            <a:ln w="63500" cap="flat">
              <a:solidFill>
                <a:srgbClr val="E1A10B"/>
              </a:solidFill>
              <a:prstDash val="solid"/>
              <a:headEnd type="none" w="sm" len="sm"/>
              <a:tailEnd type="none" w="sm" len="sm"/>
            </a:ln>
          </p:spPr>
        </p:sp>
      </p:grpSp>
      <p:grpSp>
        <p:nvGrpSpPr>
          <p:cNvPr id="6" name="Group 6"/>
          <p:cNvGrpSpPr/>
          <p:nvPr/>
        </p:nvGrpSpPr>
        <p:grpSpPr>
          <a:xfrm>
            <a:off x="917484" y="1526102"/>
            <a:ext cx="6702516" cy="7018264"/>
            <a:chOff x="-57371" y="0"/>
            <a:chExt cx="8073089" cy="9357685"/>
          </a:xfrm>
        </p:grpSpPr>
        <p:sp>
          <p:nvSpPr>
            <p:cNvPr id="7" name="TextBox 7"/>
            <p:cNvSpPr txBox="1"/>
            <p:nvPr/>
          </p:nvSpPr>
          <p:spPr>
            <a:xfrm>
              <a:off x="529170" y="0"/>
              <a:ext cx="7486548" cy="3890980"/>
            </a:xfrm>
            <a:prstGeom prst="rect">
              <a:avLst/>
            </a:prstGeom>
          </p:spPr>
          <p:txBody>
            <a:bodyPr lIns="0" tIns="0" rIns="0" bIns="0" rtlCol="0" anchor="t">
              <a:spAutoFit/>
            </a:bodyPr>
            <a:lstStyle/>
            <a:p>
              <a:pPr>
                <a:lnSpc>
                  <a:spcPts val="7679"/>
                </a:lnSpc>
              </a:pPr>
              <a:r>
                <a:rPr lang="en-US" sz="6399" dirty="0">
                  <a:solidFill>
                    <a:srgbClr val="FFFFFF"/>
                  </a:solidFill>
                  <a:latin typeface="Montserrat Semi-Bold Bold"/>
                </a:rPr>
                <a:t>Problem Description &amp; Objective</a:t>
              </a:r>
              <a:endParaRPr lang="en-US" sz="6400" dirty="0">
                <a:solidFill>
                  <a:srgbClr val="FFFFFF"/>
                </a:solidFill>
                <a:latin typeface="Montserrat Semi-Bold Bold"/>
              </a:endParaRPr>
            </a:p>
          </p:txBody>
        </p:sp>
        <p:sp>
          <p:nvSpPr>
            <p:cNvPr id="8" name="TextBox 8"/>
            <p:cNvSpPr txBox="1"/>
            <p:nvPr/>
          </p:nvSpPr>
          <p:spPr>
            <a:xfrm>
              <a:off x="-57371" y="5331197"/>
              <a:ext cx="8073088" cy="4026488"/>
            </a:xfrm>
            <a:prstGeom prst="rect">
              <a:avLst/>
            </a:prstGeom>
          </p:spPr>
          <p:txBody>
            <a:bodyPr lIns="0" tIns="0" rIns="0" bIns="0" rtlCol="0" anchor="t">
              <a:spAutoFit/>
            </a:bodyPr>
            <a:lstStyle/>
            <a:p>
              <a:pPr marL="518160" lvl="1" indent="-259080">
                <a:lnSpc>
                  <a:spcPts val="3359"/>
                </a:lnSpc>
                <a:buFont typeface="Arial"/>
                <a:buChar char="•"/>
              </a:pPr>
              <a:r>
                <a:rPr lang="en-GB" sz="2400" b="0" i="0" dirty="0">
                  <a:solidFill>
                    <a:schemeClr val="bg1"/>
                  </a:solidFill>
                  <a:effectLst/>
                  <a:latin typeface="roboto" panose="02000000000000000000" pitchFamily="2" charset="0"/>
                </a:rPr>
                <a:t>You are given a binary array A with elements 0 and 1 of size N. and integer K. Let's call the score of an array the difference between the maximum and minimum element within the array. For example [1, 0, 0, 1, 0, 0], the Score of this given array is 1 - 0 = 1.</a:t>
              </a:r>
              <a:endParaRPr lang="en-US" sz="2400" dirty="0">
                <a:solidFill>
                  <a:schemeClr val="bg1"/>
                </a:solidFill>
                <a:latin typeface="Montserrat"/>
              </a:endParaRPr>
            </a:p>
          </p:txBody>
        </p:sp>
        <p:sp>
          <p:nvSpPr>
            <p:cNvPr id="9" name="AutoShape 9"/>
            <p:cNvSpPr/>
            <p:nvPr/>
          </p:nvSpPr>
          <p:spPr>
            <a:xfrm>
              <a:off x="529169" y="4749117"/>
              <a:ext cx="1125334" cy="0"/>
            </a:xfrm>
            <a:prstGeom prst="line">
              <a:avLst/>
            </a:prstGeom>
            <a:ln w="63500" cap="flat">
              <a:solidFill>
                <a:srgbClr val="FFFFFF"/>
              </a:solidFill>
              <a:prstDash val="solid"/>
              <a:headEnd type="none" w="sm" len="sm"/>
              <a:tailEnd type="none" w="sm" len="sm"/>
            </a:ln>
          </p:spPr>
        </p:sp>
      </p:grpSp>
      <p:sp>
        <p:nvSpPr>
          <p:cNvPr id="10" name="AutoShape 10"/>
          <p:cNvSpPr/>
          <p:nvPr/>
        </p:nvSpPr>
        <p:spPr>
          <a:xfrm rot="5400000">
            <a:off x="3976688" y="5138738"/>
            <a:ext cx="10287000" cy="0"/>
          </a:xfrm>
          <a:prstGeom prst="line">
            <a:avLst/>
          </a:prstGeom>
          <a:ln w="9525" cap="rnd">
            <a:solidFill>
              <a:srgbClr val="E1A10B"/>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8646315">
                <a:moveTo>
                  <a:pt x="0" y="0"/>
                </a:moveTo>
                <a:lnTo>
                  <a:pt x="18288000" y="0"/>
                </a:lnTo>
                <a:lnTo>
                  <a:pt x="18288000" y="8646315"/>
                </a:lnTo>
                <a:lnTo>
                  <a:pt x="0" y="8646315"/>
                </a:lnTo>
                <a:lnTo>
                  <a:pt x="0" y="0"/>
                </a:lnTo>
                <a:close/>
              </a:path>
            </a:pathLst>
          </a:custGeom>
          <a:solidFill>
            <a:schemeClr val="tx1"/>
          </a:solidFill>
        </p:spPr>
        <p:txBody>
          <a:bodyPr/>
          <a:lstStyle/>
          <a:p>
            <a:endParaRPr lang="en-US" dirty="0"/>
          </a:p>
        </p:txBody>
      </p:sp>
      <p:sp>
        <p:nvSpPr>
          <p:cNvPr id="7" name="Freeform 2">
            <a:extLst>
              <a:ext uri="{FF2B5EF4-FFF2-40B4-BE49-F238E27FC236}">
                <a16:creationId xmlns:a16="http://schemas.microsoft.com/office/drawing/2014/main" id="{F72D73AB-CE05-DB56-2512-66809A0B88D9}"/>
              </a:ext>
            </a:extLst>
          </p:cNvPr>
          <p:cNvSpPr/>
          <p:nvPr/>
        </p:nvSpPr>
        <p:spPr>
          <a:xfrm>
            <a:off x="-28353" y="2385"/>
            <a:ext cx="18288000" cy="10284615"/>
          </a:xfrm>
          <a:custGeom>
            <a:avLst/>
            <a:gdLst/>
            <a:ahLst/>
            <a:cxnLst/>
            <a:rect l="l" t="t" r="r" b="b"/>
            <a:pathLst>
              <a:path w="18288000" h="8646315">
                <a:moveTo>
                  <a:pt x="0" y="0"/>
                </a:moveTo>
                <a:lnTo>
                  <a:pt x="18288000" y="0"/>
                </a:lnTo>
                <a:lnTo>
                  <a:pt x="18288000" y="8646315"/>
                </a:lnTo>
                <a:lnTo>
                  <a:pt x="0" y="8646315"/>
                </a:lnTo>
                <a:lnTo>
                  <a:pt x="0" y="0"/>
                </a:lnTo>
                <a:close/>
              </a:path>
            </a:pathLst>
          </a:custGeom>
          <a:blipFill>
            <a:blip r:embed="rId2">
              <a:alphaModFix amt="30000"/>
            </a:blip>
            <a:stretch>
              <a:fillRect t="-20526" b="-20526"/>
            </a:stretch>
          </a:blipFill>
        </p:spPr>
      </p:sp>
      <p:grpSp>
        <p:nvGrpSpPr>
          <p:cNvPr id="3" name="Group 3"/>
          <p:cNvGrpSpPr/>
          <p:nvPr/>
        </p:nvGrpSpPr>
        <p:grpSpPr>
          <a:xfrm>
            <a:off x="1348918" y="571500"/>
            <a:ext cx="15561811" cy="5116438"/>
            <a:chOff x="-28360" y="0"/>
            <a:chExt cx="15565917" cy="6255505"/>
          </a:xfrm>
        </p:grpSpPr>
        <p:sp>
          <p:nvSpPr>
            <p:cNvPr id="4" name="TextBox 4"/>
            <p:cNvSpPr txBox="1"/>
            <p:nvPr/>
          </p:nvSpPr>
          <p:spPr>
            <a:xfrm>
              <a:off x="0" y="0"/>
              <a:ext cx="15537557" cy="2360713"/>
            </a:xfrm>
            <a:prstGeom prst="rect">
              <a:avLst/>
            </a:prstGeom>
          </p:spPr>
          <p:txBody>
            <a:bodyPr lIns="0" tIns="0" rIns="0" bIns="0" rtlCol="0" anchor="t">
              <a:spAutoFit/>
            </a:bodyPr>
            <a:lstStyle/>
            <a:p>
              <a:pPr>
                <a:lnSpc>
                  <a:spcPts val="7680"/>
                </a:lnSpc>
              </a:pPr>
              <a:r>
                <a:rPr lang="en-US" sz="6400" dirty="0">
                  <a:solidFill>
                    <a:srgbClr val="E1A10B"/>
                  </a:solidFill>
                  <a:latin typeface="Montserrat Semi-Bold Bold"/>
                </a:rPr>
                <a:t>Explanation of Design Approach</a:t>
              </a:r>
            </a:p>
            <a:p>
              <a:pPr>
                <a:lnSpc>
                  <a:spcPts val="7680"/>
                </a:lnSpc>
              </a:pPr>
              <a:r>
                <a:rPr lang="en-US" sz="6400" dirty="0">
                  <a:solidFill>
                    <a:srgbClr val="E1A10B"/>
                  </a:solidFill>
                  <a:latin typeface="Montserrat Semi-Bold Bold"/>
                </a:rPr>
                <a:t>And Reasoning</a:t>
              </a:r>
            </a:p>
          </p:txBody>
        </p:sp>
        <p:sp>
          <p:nvSpPr>
            <p:cNvPr id="5" name="TextBox 5"/>
            <p:cNvSpPr txBox="1"/>
            <p:nvPr/>
          </p:nvSpPr>
          <p:spPr>
            <a:xfrm>
              <a:off x="-28360" y="3348042"/>
              <a:ext cx="15537557" cy="783951"/>
            </a:xfrm>
            <a:prstGeom prst="rect">
              <a:avLst/>
            </a:prstGeom>
          </p:spPr>
          <p:txBody>
            <a:bodyPr lIns="0" tIns="0" rIns="0" bIns="0" rtlCol="0" anchor="t">
              <a:spAutoFit/>
            </a:bodyPr>
            <a:lstStyle/>
            <a:p>
              <a:pPr rtl="1">
                <a:lnSpc>
                  <a:spcPts val="5040"/>
                </a:lnSpc>
              </a:pPr>
              <a:r>
                <a:rPr lang="en-US" sz="4400" b="0" i="0" u="sng" dirty="0">
                  <a:solidFill>
                    <a:schemeClr val="bg1"/>
                  </a:solidFill>
                  <a:effectLst/>
                  <a:latin typeface="Söhne"/>
                </a:rPr>
                <a:t>RECURSIVE SUBARRAY GENERATION:</a:t>
              </a:r>
              <a:endParaRPr lang="en-US" sz="4400" u="sng" dirty="0">
                <a:solidFill>
                  <a:schemeClr val="bg1"/>
                </a:solidFill>
                <a:latin typeface="Montserrat Extra-Light"/>
              </a:endParaRPr>
            </a:p>
          </p:txBody>
        </p:sp>
        <p:sp>
          <p:nvSpPr>
            <p:cNvPr id="6" name="TextBox 6"/>
            <p:cNvSpPr txBox="1"/>
            <p:nvPr/>
          </p:nvSpPr>
          <p:spPr>
            <a:xfrm>
              <a:off x="0" y="4656245"/>
              <a:ext cx="15537557" cy="1599260"/>
            </a:xfrm>
            <a:prstGeom prst="rect">
              <a:avLst/>
            </a:prstGeom>
          </p:spPr>
          <p:txBody>
            <a:bodyPr lIns="0" tIns="0" rIns="0" bIns="0" rtlCol="0" anchor="t">
              <a:spAutoFit/>
            </a:bodyPr>
            <a:lstStyle/>
            <a:p>
              <a:pPr>
                <a:lnSpc>
                  <a:spcPts val="3359"/>
                </a:lnSpc>
              </a:pPr>
              <a:r>
                <a:rPr lang="en-US" sz="3200" b="0" i="0" dirty="0">
                  <a:solidFill>
                    <a:schemeClr val="bg1"/>
                  </a:solidFill>
                  <a:effectLst/>
                  <a:latin typeface="Söhne"/>
                </a:rPr>
                <a:t>The recursive approach allows for generating all possible subarrays by exploring different combinations and considering conditions for adding elements to the subarrays. This approach ensures that all valid subarrays are generated efficiently.</a:t>
              </a:r>
              <a:endParaRPr lang="en-US" sz="3200" dirty="0">
                <a:solidFill>
                  <a:srgbClr val="929292"/>
                </a:solidFill>
                <a:latin typeface="Montserrat Semi-Bold"/>
              </a:endParaRPr>
            </a:p>
          </p:txBody>
        </p:sp>
      </p:grpSp>
      <p:sp>
        <p:nvSpPr>
          <p:cNvPr id="9" name="Freeform 3">
            <a:extLst>
              <a:ext uri="{FF2B5EF4-FFF2-40B4-BE49-F238E27FC236}">
                <a16:creationId xmlns:a16="http://schemas.microsoft.com/office/drawing/2014/main" id="{E6F6B20D-C9E3-52ED-709F-251E4F59B042}"/>
              </a:ext>
            </a:extLst>
          </p:cNvPr>
          <p:cNvSpPr/>
          <p:nvPr/>
        </p:nvSpPr>
        <p:spPr>
          <a:xfrm>
            <a:off x="762000" y="2847974"/>
            <a:ext cx="381000" cy="466726"/>
          </a:xfrm>
          <a:custGeom>
            <a:avLst/>
            <a:gdLst/>
            <a:ahLst/>
            <a:cxnLst/>
            <a:rect l="l" t="t" r="r" b="b"/>
            <a:pathLst>
              <a:path w="504043" h="661632">
                <a:moveTo>
                  <a:pt x="0" y="0"/>
                </a:moveTo>
                <a:lnTo>
                  <a:pt x="504044" y="0"/>
                </a:lnTo>
                <a:lnTo>
                  <a:pt x="504044" y="661632"/>
                </a:lnTo>
                <a:lnTo>
                  <a:pt x="0" y="6616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TextBox 18">
            <a:extLst>
              <a:ext uri="{FF2B5EF4-FFF2-40B4-BE49-F238E27FC236}">
                <a16:creationId xmlns:a16="http://schemas.microsoft.com/office/drawing/2014/main" id="{FEF13877-C088-4E76-BB24-A6D58D8D55B9}"/>
              </a:ext>
            </a:extLst>
          </p:cNvPr>
          <p:cNvSpPr txBox="1"/>
          <p:nvPr/>
        </p:nvSpPr>
        <p:spPr>
          <a:xfrm>
            <a:off x="1377271" y="6249230"/>
            <a:ext cx="7696200" cy="769441"/>
          </a:xfrm>
          <a:prstGeom prst="rect">
            <a:avLst/>
          </a:prstGeom>
          <a:noFill/>
        </p:spPr>
        <p:txBody>
          <a:bodyPr wrap="square" rtlCol="0">
            <a:spAutoFit/>
          </a:bodyPr>
          <a:lstStyle/>
          <a:p>
            <a:r>
              <a:rPr lang="en-US" sz="4400" b="0" i="0" u="sng" dirty="0">
                <a:solidFill>
                  <a:schemeClr val="bg1"/>
                </a:solidFill>
                <a:effectLst/>
                <a:latin typeface="Söhne"/>
              </a:rPr>
              <a:t>CALCULATION OF SCORES:</a:t>
            </a:r>
            <a:endParaRPr lang="en-US" sz="4400" u="sng" dirty="0">
              <a:solidFill>
                <a:schemeClr val="bg1"/>
              </a:solidFill>
            </a:endParaRPr>
          </a:p>
        </p:txBody>
      </p:sp>
      <p:sp>
        <p:nvSpPr>
          <p:cNvPr id="21" name="TextBox 20">
            <a:extLst>
              <a:ext uri="{FF2B5EF4-FFF2-40B4-BE49-F238E27FC236}">
                <a16:creationId xmlns:a16="http://schemas.microsoft.com/office/drawing/2014/main" id="{EF37456D-9942-46C4-C7AB-372B99EBBE43}"/>
              </a:ext>
            </a:extLst>
          </p:cNvPr>
          <p:cNvSpPr txBox="1"/>
          <p:nvPr/>
        </p:nvSpPr>
        <p:spPr>
          <a:xfrm>
            <a:off x="1377271" y="7311751"/>
            <a:ext cx="15920129" cy="1569660"/>
          </a:xfrm>
          <a:prstGeom prst="rect">
            <a:avLst/>
          </a:prstGeom>
          <a:noFill/>
        </p:spPr>
        <p:txBody>
          <a:bodyPr wrap="square" rtlCol="0">
            <a:spAutoFit/>
          </a:bodyPr>
          <a:lstStyle/>
          <a:p>
            <a:r>
              <a:rPr lang="en-US" sz="3200" b="0" i="0" dirty="0">
                <a:solidFill>
                  <a:schemeClr val="bg1"/>
                </a:solidFill>
                <a:effectLst/>
                <a:latin typeface="Söhne"/>
              </a:rPr>
              <a:t>The scores are calculated based on the difference between the maximum and minimum values within each subarray. This provides a measure of the "quality" of each subarray and can be useful for further analysis or decision-making.</a:t>
            </a:r>
            <a:endParaRPr lang="en-US" sz="3200" dirty="0">
              <a:solidFill>
                <a:schemeClr val="bg1"/>
              </a:solidFill>
            </a:endParaRPr>
          </a:p>
        </p:txBody>
      </p:sp>
    </p:spTree>
    <p:extLst>
      <p:ext uri="{BB962C8B-B14F-4D97-AF65-F5344CB8AC3E}">
        <p14:creationId xmlns:p14="http://schemas.microsoft.com/office/powerpoint/2010/main" val="903763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E6411A73-9F78-D17A-E603-7E0213C20149}"/>
              </a:ext>
            </a:extLst>
          </p:cNvPr>
          <p:cNvSpPr/>
          <p:nvPr/>
        </p:nvSpPr>
        <p:spPr>
          <a:xfrm>
            <a:off x="-28353" y="2385"/>
            <a:ext cx="18288000" cy="10284615"/>
          </a:xfrm>
          <a:custGeom>
            <a:avLst/>
            <a:gdLst/>
            <a:ahLst/>
            <a:cxnLst/>
            <a:rect l="l" t="t" r="r" b="b"/>
            <a:pathLst>
              <a:path w="18288000" h="8646315">
                <a:moveTo>
                  <a:pt x="0" y="0"/>
                </a:moveTo>
                <a:lnTo>
                  <a:pt x="18288000" y="0"/>
                </a:lnTo>
                <a:lnTo>
                  <a:pt x="18288000" y="8646315"/>
                </a:lnTo>
                <a:lnTo>
                  <a:pt x="0" y="8646315"/>
                </a:lnTo>
                <a:lnTo>
                  <a:pt x="0" y="0"/>
                </a:lnTo>
                <a:close/>
              </a:path>
            </a:pathLst>
          </a:custGeom>
          <a:blipFill>
            <a:blip r:embed="rId2">
              <a:alphaModFix amt="30000"/>
            </a:blip>
            <a:stretch>
              <a:fillRect t="-20526" b="-20526"/>
            </a:stretch>
          </a:blipFill>
        </p:spPr>
      </p:sp>
      <p:sp>
        <p:nvSpPr>
          <p:cNvPr id="7" name="TextBox 6">
            <a:extLst>
              <a:ext uri="{FF2B5EF4-FFF2-40B4-BE49-F238E27FC236}">
                <a16:creationId xmlns:a16="http://schemas.microsoft.com/office/drawing/2014/main" id="{C1189C2E-249E-B429-2843-F5A6C6CB61B9}"/>
              </a:ext>
            </a:extLst>
          </p:cNvPr>
          <p:cNvSpPr txBox="1"/>
          <p:nvPr/>
        </p:nvSpPr>
        <p:spPr>
          <a:xfrm>
            <a:off x="533400" y="419100"/>
            <a:ext cx="17526000" cy="2067233"/>
          </a:xfrm>
          <a:prstGeom prst="rect">
            <a:avLst/>
          </a:prstGeom>
          <a:noFill/>
        </p:spPr>
        <p:txBody>
          <a:bodyPr wrap="square">
            <a:spAutoFit/>
          </a:bodyPr>
          <a:lstStyle/>
          <a:p>
            <a:pPr>
              <a:lnSpc>
                <a:spcPts val="7680"/>
              </a:lnSpc>
            </a:pPr>
            <a:r>
              <a:rPr lang="en-US" sz="6600" dirty="0">
                <a:solidFill>
                  <a:srgbClr val="E1A10B"/>
                </a:solidFill>
                <a:latin typeface="Montserrat Semi-Bold Bold"/>
              </a:rPr>
              <a:t>Explanation of Design Approach</a:t>
            </a:r>
          </a:p>
          <a:p>
            <a:pPr>
              <a:lnSpc>
                <a:spcPts val="7680"/>
              </a:lnSpc>
            </a:pPr>
            <a:r>
              <a:rPr lang="en-US" sz="6600" dirty="0">
                <a:solidFill>
                  <a:srgbClr val="E1A10B"/>
                </a:solidFill>
                <a:latin typeface="Montserrat Semi-Bold Bold"/>
              </a:rPr>
              <a:t>And Reasoning</a:t>
            </a:r>
          </a:p>
        </p:txBody>
      </p:sp>
      <p:sp>
        <p:nvSpPr>
          <p:cNvPr id="9" name="TextBox 8">
            <a:extLst>
              <a:ext uri="{FF2B5EF4-FFF2-40B4-BE49-F238E27FC236}">
                <a16:creationId xmlns:a16="http://schemas.microsoft.com/office/drawing/2014/main" id="{A0FBE724-782C-554A-78EE-0D27CBDB092F}"/>
              </a:ext>
            </a:extLst>
          </p:cNvPr>
          <p:cNvSpPr txBox="1"/>
          <p:nvPr/>
        </p:nvSpPr>
        <p:spPr>
          <a:xfrm>
            <a:off x="685800" y="3314700"/>
            <a:ext cx="17221200" cy="4154984"/>
          </a:xfrm>
          <a:prstGeom prst="rect">
            <a:avLst/>
          </a:prstGeom>
          <a:noFill/>
        </p:spPr>
        <p:txBody>
          <a:bodyPr wrap="square">
            <a:spAutoFit/>
          </a:bodyPr>
          <a:lstStyle/>
          <a:p>
            <a:r>
              <a:rPr lang="en-US" sz="4400" b="0" i="0" u="sng" dirty="0">
                <a:solidFill>
                  <a:schemeClr val="bg1"/>
                </a:solidFill>
                <a:effectLst/>
                <a:latin typeface="Söhne"/>
              </a:rPr>
              <a:t>SELECTION OF SUBARRAY WITH MINIMUM SCORE: </a:t>
            </a:r>
          </a:p>
          <a:p>
            <a:endParaRPr lang="en-US" sz="4400" dirty="0">
              <a:solidFill>
                <a:schemeClr val="bg1"/>
              </a:solidFill>
              <a:latin typeface="Söhne"/>
            </a:endParaRPr>
          </a:p>
          <a:p>
            <a:r>
              <a:rPr lang="en-US" sz="4400" b="0" i="0" dirty="0">
                <a:solidFill>
                  <a:schemeClr val="bg1"/>
                </a:solidFill>
                <a:effectLst/>
                <a:latin typeface="Söhne"/>
              </a:rPr>
              <a:t>The code determines the subarray with the minimum score by finding the minimum score among all the calculated scores. It then retrieves the corresponding subarray. This approach helps identify the subarray(s) that have the best performance according to the score metric.</a:t>
            </a:r>
            <a:endParaRPr lang="en-US" sz="4400" dirty="0">
              <a:solidFill>
                <a:schemeClr val="bg1"/>
              </a:solidFill>
            </a:endParaRPr>
          </a:p>
        </p:txBody>
      </p:sp>
    </p:spTree>
    <p:extLst>
      <p:ext uri="{BB962C8B-B14F-4D97-AF65-F5344CB8AC3E}">
        <p14:creationId xmlns:p14="http://schemas.microsoft.com/office/powerpoint/2010/main" val="4140559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2" name="TextBox 2"/>
          <p:cNvSpPr txBox="1"/>
          <p:nvPr/>
        </p:nvSpPr>
        <p:spPr>
          <a:xfrm>
            <a:off x="381000" y="151802"/>
            <a:ext cx="16135350" cy="987450"/>
          </a:xfrm>
          <a:prstGeom prst="rect">
            <a:avLst/>
          </a:prstGeom>
        </p:spPr>
        <p:txBody>
          <a:bodyPr lIns="0" tIns="0" rIns="0" bIns="0" rtlCol="0" anchor="t">
            <a:spAutoFit/>
          </a:bodyPr>
          <a:lstStyle/>
          <a:p>
            <a:pPr algn="ctr">
              <a:lnSpc>
                <a:spcPts val="7680"/>
              </a:lnSpc>
            </a:pPr>
            <a:r>
              <a:rPr lang="en-US" sz="7200" dirty="0">
                <a:solidFill>
                  <a:srgbClr val="FFC000"/>
                </a:solidFill>
                <a:latin typeface="Times New Roman" panose="02020603050405020304" pitchFamily="18" charset="0"/>
                <a:cs typeface="Times New Roman" panose="02020603050405020304" pitchFamily="18" charset="0"/>
              </a:rPr>
              <a:t>ALGORITHM:</a:t>
            </a:r>
          </a:p>
        </p:txBody>
      </p:sp>
      <p:sp>
        <p:nvSpPr>
          <p:cNvPr id="8" name="TextBox 8"/>
          <p:cNvSpPr txBox="1"/>
          <p:nvPr/>
        </p:nvSpPr>
        <p:spPr>
          <a:xfrm>
            <a:off x="381000" y="1978505"/>
            <a:ext cx="16137875" cy="555473"/>
          </a:xfrm>
          <a:prstGeom prst="rect">
            <a:avLst/>
          </a:prstGeom>
        </p:spPr>
        <p:txBody>
          <a:bodyPr lIns="0" tIns="0" rIns="0" bIns="0" rtlCol="0" anchor="t">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1:</a:t>
            </a:r>
          </a:p>
        </p:txBody>
      </p:sp>
      <p:sp>
        <p:nvSpPr>
          <p:cNvPr id="6" name="TextBox 5">
            <a:extLst>
              <a:ext uri="{FF2B5EF4-FFF2-40B4-BE49-F238E27FC236}">
                <a16:creationId xmlns:a16="http://schemas.microsoft.com/office/drawing/2014/main" id="{DC83F129-2A80-5F11-6BA7-CD39502B9B55}"/>
              </a:ext>
            </a:extLst>
          </p:cNvPr>
          <p:cNvSpPr txBox="1"/>
          <p:nvPr/>
        </p:nvSpPr>
        <p:spPr>
          <a:xfrm>
            <a:off x="367990" y="4383056"/>
            <a:ext cx="9144000" cy="629724"/>
          </a:xfrm>
          <a:prstGeom prst="rect">
            <a:avLst/>
          </a:prstGeom>
          <a:noFill/>
        </p:spPr>
        <p:txBody>
          <a:bodyPr wrap="square">
            <a:spAutoFit/>
          </a:bodyPr>
          <a:lstStyle/>
          <a:p>
            <a:pPr>
              <a:lnSpc>
                <a:spcPts val="3919"/>
              </a:lnSpc>
            </a:pPr>
            <a:r>
              <a:rPr lang="en-US" sz="5400" dirty="0">
                <a:solidFill>
                  <a:srgbClr val="E1A10B"/>
                </a:solidFill>
                <a:latin typeface="Times New Roman" panose="02020603050405020304" pitchFamily="18" charset="0"/>
                <a:cs typeface="Times New Roman" panose="02020603050405020304" pitchFamily="18" charset="0"/>
              </a:rPr>
              <a:t>Step 2:</a:t>
            </a:r>
          </a:p>
        </p:txBody>
      </p:sp>
      <p:sp>
        <p:nvSpPr>
          <p:cNvPr id="11" name="TextBox 10">
            <a:extLst>
              <a:ext uri="{FF2B5EF4-FFF2-40B4-BE49-F238E27FC236}">
                <a16:creationId xmlns:a16="http://schemas.microsoft.com/office/drawing/2014/main" id="{3208A410-3174-6521-2397-EBAB966EA9AB}"/>
              </a:ext>
            </a:extLst>
          </p:cNvPr>
          <p:cNvSpPr txBox="1"/>
          <p:nvPr/>
        </p:nvSpPr>
        <p:spPr>
          <a:xfrm>
            <a:off x="918117" y="2734195"/>
            <a:ext cx="16137810" cy="584775"/>
          </a:xfrm>
          <a:prstGeom prst="rect">
            <a:avLst/>
          </a:prstGeom>
          <a:noFill/>
        </p:spPr>
        <p:txBody>
          <a:bodyPr wrap="square" rtlCol="0">
            <a:spAutoFit/>
          </a:bodyPr>
          <a:lstStyle/>
          <a:p>
            <a:r>
              <a:rPr lang="en-US" sz="3200" dirty="0">
                <a:solidFill>
                  <a:schemeClr val="bg1"/>
                </a:solidFill>
              </a:rPr>
              <a:t>The </a:t>
            </a:r>
            <a:r>
              <a:rPr lang="en-US" sz="3200" dirty="0" err="1">
                <a:solidFill>
                  <a:schemeClr val="bg1"/>
                </a:solidFill>
              </a:rPr>
              <a:t>getSubarrays</a:t>
            </a:r>
            <a:r>
              <a:rPr lang="en-US" sz="3200" dirty="0">
                <a:solidFill>
                  <a:schemeClr val="bg1"/>
                </a:solidFill>
              </a:rPr>
              <a:t> function is defined, taking two parameters: array and </a:t>
            </a:r>
            <a:r>
              <a:rPr lang="en-US" sz="3200" dirty="0" err="1">
                <a:solidFill>
                  <a:schemeClr val="bg1"/>
                </a:solidFill>
              </a:rPr>
              <a:t>numOfSubarray</a:t>
            </a:r>
            <a:r>
              <a:rPr lang="en-US" sz="3200" dirty="0">
                <a:solidFill>
                  <a:schemeClr val="bg1"/>
                </a:solidFill>
              </a:rPr>
              <a:t>.</a:t>
            </a:r>
          </a:p>
        </p:txBody>
      </p:sp>
      <p:sp>
        <p:nvSpPr>
          <p:cNvPr id="12" name="TextBox 11">
            <a:extLst>
              <a:ext uri="{FF2B5EF4-FFF2-40B4-BE49-F238E27FC236}">
                <a16:creationId xmlns:a16="http://schemas.microsoft.com/office/drawing/2014/main" id="{5B7B09C9-2F12-0BC0-D5F0-94A798DFC5F5}"/>
              </a:ext>
            </a:extLst>
          </p:cNvPr>
          <p:cNvSpPr txBox="1"/>
          <p:nvPr/>
        </p:nvSpPr>
        <p:spPr>
          <a:xfrm>
            <a:off x="367990" y="6659374"/>
            <a:ext cx="9144000" cy="629724"/>
          </a:xfrm>
          <a:prstGeom prst="rect">
            <a:avLst/>
          </a:prstGeom>
          <a:noFill/>
        </p:spPr>
        <p:txBody>
          <a:bodyPr wrap="square">
            <a:spAutoFit/>
          </a:bodyPr>
          <a:lstStyle/>
          <a:p>
            <a:pPr>
              <a:lnSpc>
                <a:spcPts val="3919"/>
              </a:lnSpc>
            </a:pPr>
            <a:r>
              <a:rPr lang="en-US" sz="5400" dirty="0">
                <a:solidFill>
                  <a:srgbClr val="E1A10B"/>
                </a:solidFill>
                <a:latin typeface="Times New Roman" panose="02020603050405020304" pitchFamily="18" charset="0"/>
                <a:cs typeface="Times New Roman" panose="02020603050405020304" pitchFamily="18" charset="0"/>
              </a:rPr>
              <a:t>Step 3:</a:t>
            </a:r>
          </a:p>
        </p:txBody>
      </p:sp>
      <p:sp>
        <p:nvSpPr>
          <p:cNvPr id="14" name="TextBox 13">
            <a:extLst>
              <a:ext uri="{FF2B5EF4-FFF2-40B4-BE49-F238E27FC236}">
                <a16:creationId xmlns:a16="http://schemas.microsoft.com/office/drawing/2014/main" id="{617B654D-8964-F5A4-2D86-001F53C775A5}"/>
              </a:ext>
            </a:extLst>
          </p:cNvPr>
          <p:cNvSpPr txBox="1"/>
          <p:nvPr/>
        </p:nvSpPr>
        <p:spPr>
          <a:xfrm>
            <a:off x="918117" y="5175871"/>
            <a:ext cx="14249400" cy="584775"/>
          </a:xfrm>
          <a:prstGeom prst="rect">
            <a:avLst/>
          </a:prstGeom>
          <a:noFill/>
        </p:spPr>
        <p:txBody>
          <a:bodyPr wrap="square" rtlCol="0">
            <a:spAutoFit/>
          </a:bodyPr>
          <a:lstStyle/>
          <a:p>
            <a:r>
              <a:rPr lang="en-US" sz="3200" dirty="0">
                <a:solidFill>
                  <a:schemeClr val="bg1"/>
                </a:solidFill>
              </a:rPr>
              <a:t>An empty array named results is created to store the generated subarrays.</a:t>
            </a:r>
          </a:p>
        </p:txBody>
      </p:sp>
      <p:sp>
        <p:nvSpPr>
          <p:cNvPr id="15" name="TextBox 14">
            <a:extLst>
              <a:ext uri="{FF2B5EF4-FFF2-40B4-BE49-F238E27FC236}">
                <a16:creationId xmlns:a16="http://schemas.microsoft.com/office/drawing/2014/main" id="{8B57917C-1C8F-4D54-5402-89C97FF5FDB5}"/>
              </a:ext>
            </a:extLst>
          </p:cNvPr>
          <p:cNvSpPr txBox="1"/>
          <p:nvPr/>
        </p:nvSpPr>
        <p:spPr>
          <a:xfrm>
            <a:off x="889534" y="7617547"/>
            <a:ext cx="16508932" cy="1077218"/>
          </a:xfrm>
          <a:prstGeom prst="rect">
            <a:avLst/>
          </a:prstGeom>
          <a:noFill/>
        </p:spPr>
        <p:txBody>
          <a:bodyPr wrap="square" rtlCol="0">
            <a:spAutoFit/>
          </a:bodyPr>
          <a:lstStyle/>
          <a:p>
            <a:r>
              <a:rPr lang="en-US" sz="3200" dirty="0">
                <a:solidFill>
                  <a:schemeClr val="bg1"/>
                </a:solidFill>
              </a:rPr>
              <a:t>The function defines a helper function named recurse. This function uses recursion to generate subarrays from the input array.</a:t>
            </a:r>
          </a:p>
        </p:txBody>
      </p:sp>
    </p:spTree>
    <p:extLst>
      <p:ext uri="{BB962C8B-B14F-4D97-AF65-F5344CB8AC3E}">
        <p14:creationId xmlns:p14="http://schemas.microsoft.com/office/powerpoint/2010/main" val="212492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EDE148-8EDD-2B79-25E0-E61CA47DFE2B}"/>
              </a:ext>
            </a:extLst>
          </p:cNvPr>
          <p:cNvSpPr txBox="1"/>
          <p:nvPr/>
        </p:nvSpPr>
        <p:spPr>
          <a:xfrm>
            <a:off x="1066800" y="1866900"/>
            <a:ext cx="16611600" cy="2062103"/>
          </a:xfrm>
          <a:prstGeom prst="rect">
            <a:avLst/>
          </a:prstGeom>
          <a:noFill/>
        </p:spPr>
        <p:txBody>
          <a:bodyPr wrap="square" rtlCol="0">
            <a:spAutoFit/>
          </a:bodyPr>
          <a:lstStyle/>
          <a:p>
            <a:r>
              <a:rPr lang="en-US" sz="3200" dirty="0">
                <a:solidFill>
                  <a:schemeClr val="bg1"/>
                </a:solidFill>
              </a:rPr>
              <a:t>The first base case checks if index is equal to the length of the array and if the number of generated subarrays (</a:t>
            </a:r>
            <a:r>
              <a:rPr lang="en-US" sz="3200" dirty="0" err="1">
                <a:solidFill>
                  <a:schemeClr val="bg1"/>
                </a:solidFill>
              </a:rPr>
              <a:t>subArrays.length</a:t>
            </a:r>
            <a:r>
              <a:rPr lang="en-US" sz="3200" dirty="0">
                <a:solidFill>
                  <a:schemeClr val="bg1"/>
                </a:solidFill>
              </a:rPr>
              <a:t>) is equal to </a:t>
            </a:r>
            <a:r>
              <a:rPr lang="en-US" sz="3200" dirty="0" err="1">
                <a:solidFill>
                  <a:schemeClr val="bg1"/>
                </a:solidFill>
              </a:rPr>
              <a:t>numOfSubarray</a:t>
            </a:r>
            <a:r>
              <a:rPr lang="en-US" sz="3200" dirty="0">
                <a:solidFill>
                  <a:schemeClr val="bg1"/>
                </a:solidFill>
              </a:rPr>
              <a:t>. If both conditions are true, it means we have generated the desired number of subarrays, so the current state of </a:t>
            </a:r>
            <a:r>
              <a:rPr lang="en-US" sz="3200" dirty="0" err="1">
                <a:solidFill>
                  <a:schemeClr val="bg1"/>
                </a:solidFill>
              </a:rPr>
              <a:t>subArrays</a:t>
            </a:r>
            <a:r>
              <a:rPr lang="en-US" sz="3200" dirty="0">
                <a:solidFill>
                  <a:schemeClr val="bg1"/>
                </a:solidFill>
              </a:rPr>
              <a:t> is added to the results array using the spread operator </a:t>
            </a:r>
            <a:r>
              <a:rPr lang="en-US" sz="3200" dirty="0" err="1">
                <a:solidFill>
                  <a:schemeClr val="bg1"/>
                </a:solidFill>
              </a:rPr>
              <a:t>results.push</a:t>
            </a:r>
            <a:r>
              <a:rPr lang="en-US" sz="3200" dirty="0">
                <a:solidFill>
                  <a:schemeClr val="bg1"/>
                </a:solidFill>
              </a:rPr>
              <a:t>([...</a:t>
            </a:r>
            <a:r>
              <a:rPr lang="en-US" sz="3200" dirty="0" err="1">
                <a:solidFill>
                  <a:schemeClr val="bg1"/>
                </a:solidFill>
              </a:rPr>
              <a:t>subArrays</a:t>
            </a:r>
            <a:r>
              <a:rPr lang="en-US" sz="3200" dirty="0">
                <a:solidFill>
                  <a:schemeClr val="bg1"/>
                </a:solidFill>
              </a:rPr>
              <a:t>]).</a:t>
            </a:r>
          </a:p>
        </p:txBody>
      </p:sp>
      <p:sp>
        <p:nvSpPr>
          <p:cNvPr id="4" name="TextBox 3">
            <a:extLst>
              <a:ext uri="{FF2B5EF4-FFF2-40B4-BE49-F238E27FC236}">
                <a16:creationId xmlns:a16="http://schemas.microsoft.com/office/drawing/2014/main" id="{598BCC7D-190D-5163-FAD4-5ADD4A60E1BE}"/>
              </a:ext>
            </a:extLst>
          </p:cNvPr>
          <p:cNvSpPr txBox="1"/>
          <p:nvPr/>
        </p:nvSpPr>
        <p:spPr>
          <a:xfrm>
            <a:off x="762000" y="1028700"/>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4:</a:t>
            </a:r>
          </a:p>
        </p:txBody>
      </p:sp>
      <p:sp>
        <p:nvSpPr>
          <p:cNvPr id="6" name="TextBox 5">
            <a:extLst>
              <a:ext uri="{FF2B5EF4-FFF2-40B4-BE49-F238E27FC236}">
                <a16:creationId xmlns:a16="http://schemas.microsoft.com/office/drawing/2014/main" id="{ABACD2F3-3A69-A01C-8B2E-358E5DC9DAD4}"/>
              </a:ext>
            </a:extLst>
          </p:cNvPr>
          <p:cNvSpPr txBox="1"/>
          <p:nvPr/>
        </p:nvSpPr>
        <p:spPr>
          <a:xfrm>
            <a:off x="762000" y="4495694"/>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5:</a:t>
            </a:r>
          </a:p>
        </p:txBody>
      </p:sp>
      <p:sp>
        <p:nvSpPr>
          <p:cNvPr id="8" name="TextBox 7">
            <a:extLst>
              <a:ext uri="{FF2B5EF4-FFF2-40B4-BE49-F238E27FC236}">
                <a16:creationId xmlns:a16="http://schemas.microsoft.com/office/drawing/2014/main" id="{7AF0533D-5FB8-EA6D-D0CC-54F2A9C169DD}"/>
              </a:ext>
            </a:extLst>
          </p:cNvPr>
          <p:cNvSpPr txBox="1"/>
          <p:nvPr/>
        </p:nvSpPr>
        <p:spPr>
          <a:xfrm>
            <a:off x="1066800" y="5372100"/>
            <a:ext cx="16611600" cy="1569660"/>
          </a:xfrm>
          <a:prstGeom prst="rect">
            <a:avLst/>
          </a:prstGeom>
          <a:noFill/>
        </p:spPr>
        <p:txBody>
          <a:bodyPr wrap="square">
            <a:spAutoFit/>
          </a:bodyPr>
          <a:lstStyle/>
          <a:p>
            <a:r>
              <a:rPr lang="en-US" sz="3200" dirty="0">
                <a:solidFill>
                  <a:schemeClr val="bg1"/>
                </a:solidFill>
              </a:rPr>
              <a:t>The second base case checks if index is equal to the length of the array. If true, it means we have reached the end of the input array, but we haven't generated the desired number of subarrays yet. In this case, we return and exit the current recursive call.</a:t>
            </a:r>
          </a:p>
        </p:txBody>
      </p:sp>
    </p:spTree>
    <p:extLst>
      <p:ext uri="{BB962C8B-B14F-4D97-AF65-F5344CB8AC3E}">
        <p14:creationId xmlns:p14="http://schemas.microsoft.com/office/powerpoint/2010/main" val="4091796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A86CDA1-BC29-CFC0-347D-3DD747CCFCB0}"/>
              </a:ext>
            </a:extLst>
          </p:cNvPr>
          <p:cNvSpPr txBox="1"/>
          <p:nvPr/>
        </p:nvSpPr>
        <p:spPr>
          <a:xfrm>
            <a:off x="609600" y="1028700"/>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6:</a:t>
            </a:r>
          </a:p>
        </p:txBody>
      </p:sp>
      <p:sp>
        <p:nvSpPr>
          <p:cNvPr id="4" name="TextBox 3">
            <a:extLst>
              <a:ext uri="{FF2B5EF4-FFF2-40B4-BE49-F238E27FC236}">
                <a16:creationId xmlns:a16="http://schemas.microsoft.com/office/drawing/2014/main" id="{5C4E811B-BF7A-E4AD-644C-021B3063D4FD}"/>
              </a:ext>
            </a:extLst>
          </p:cNvPr>
          <p:cNvSpPr txBox="1"/>
          <p:nvPr/>
        </p:nvSpPr>
        <p:spPr>
          <a:xfrm>
            <a:off x="1295400" y="1866900"/>
            <a:ext cx="16535400" cy="2554545"/>
          </a:xfrm>
          <a:prstGeom prst="rect">
            <a:avLst/>
          </a:prstGeom>
          <a:noFill/>
        </p:spPr>
        <p:txBody>
          <a:bodyPr wrap="square" rtlCol="0">
            <a:spAutoFit/>
          </a:bodyPr>
          <a:lstStyle/>
          <a:p>
            <a:r>
              <a:rPr lang="en-US" sz="3200" dirty="0">
                <a:solidFill>
                  <a:schemeClr val="bg1"/>
                </a:solidFill>
              </a:rPr>
              <a:t>The first recursive call is made when the remaining items in the array are more than or equal to the remaining subarrays needed (</a:t>
            </a:r>
            <a:r>
              <a:rPr lang="en-US" sz="3200" dirty="0" err="1">
                <a:solidFill>
                  <a:schemeClr val="bg1"/>
                </a:solidFill>
              </a:rPr>
              <a:t>array.length</a:t>
            </a:r>
            <a:r>
              <a:rPr lang="en-US" sz="3200" dirty="0">
                <a:solidFill>
                  <a:schemeClr val="bg1"/>
                </a:solidFill>
              </a:rPr>
              <a:t> - index - 1 &gt;= </a:t>
            </a:r>
            <a:r>
              <a:rPr lang="en-US" sz="3200" dirty="0" err="1">
                <a:solidFill>
                  <a:schemeClr val="bg1"/>
                </a:solidFill>
              </a:rPr>
              <a:t>numOfSubarray</a:t>
            </a:r>
            <a:r>
              <a:rPr lang="en-US" sz="3200" dirty="0">
                <a:solidFill>
                  <a:schemeClr val="bg1"/>
                </a:solidFill>
              </a:rPr>
              <a:t> - </a:t>
            </a:r>
            <a:r>
              <a:rPr lang="en-US" sz="3200" dirty="0" err="1">
                <a:solidFill>
                  <a:schemeClr val="bg1"/>
                </a:solidFill>
              </a:rPr>
              <a:t>subArrays.length</a:t>
            </a:r>
            <a:r>
              <a:rPr lang="en-US" sz="3200" dirty="0">
                <a:solidFill>
                  <a:schemeClr val="bg1"/>
                </a:solidFill>
              </a:rPr>
              <a:t>). This condition ensures that there are enough items in the input array to distribute among the remaining subarrays. Inside this recursive call, the index is incremented by 1, and a new subarray is created by concatenating the current item (array[index]) with the last subarray in </a:t>
            </a:r>
            <a:r>
              <a:rPr lang="en-US" sz="3200" dirty="0" err="1">
                <a:solidFill>
                  <a:schemeClr val="bg1"/>
                </a:solidFill>
              </a:rPr>
              <a:t>subArrays</a:t>
            </a:r>
            <a:r>
              <a:rPr lang="en-US" sz="3200" dirty="0">
                <a:solidFill>
                  <a:schemeClr val="bg1"/>
                </a:solidFill>
              </a:rPr>
              <a:t>.</a:t>
            </a:r>
          </a:p>
        </p:txBody>
      </p:sp>
      <p:sp>
        <p:nvSpPr>
          <p:cNvPr id="6" name="TextBox 5">
            <a:extLst>
              <a:ext uri="{FF2B5EF4-FFF2-40B4-BE49-F238E27FC236}">
                <a16:creationId xmlns:a16="http://schemas.microsoft.com/office/drawing/2014/main" id="{9E8D79FE-8B3C-FD65-3479-0D03BF55AF55}"/>
              </a:ext>
            </a:extLst>
          </p:cNvPr>
          <p:cNvSpPr txBox="1"/>
          <p:nvPr/>
        </p:nvSpPr>
        <p:spPr>
          <a:xfrm>
            <a:off x="644912" y="5143500"/>
            <a:ext cx="9144000" cy="647806"/>
          </a:xfrm>
          <a:prstGeom prst="rect">
            <a:avLst/>
          </a:prstGeom>
          <a:noFill/>
        </p:spPr>
        <p:txBody>
          <a:bodyPr wrap="square">
            <a:spAutoFit/>
          </a:bodyPr>
          <a:lstStyle/>
          <a:p>
            <a:pPr>
              <a:lnSpc>
                <a:spcPts val="3919"/>
              </a:lnSpc>
            </a:pPr>
            <a:r>
              <a:rPr lang="en-US" sz="6000" dirty="0">
                <a:solidFill>
                  <a:srgbClr val="E1A10B"/>
                </a:solidFill>
                <a:latin typeface="Times New Roman" panose="02020603050405020304" pitchFamily="18" charset="0"/>
                <a:cs typeface="Times New Roman" panose="02020603050405020304" pitchFamily="18" charset="0"/>
              </a:rPr>
              <a:t>Step 7:</a:t>
            </a:r>
          </a:p>
        </p:txBody>
      </p:sp>
      <p:sp>
        <p:nvSpPr>
          <p:cNvPr id="8" name="TextBox 7">
            <a:extLst>
              <a:ext uri="{FF2B5EF4-FFF2-40B4-BE49-F238E27FC236}">
                <a16:creationId xmlns:a16="http://schemas.microsoft.com/office/drawing/2014/main" id="{C44B1E2D-109F-6D89-2178-7374546C2D13}"/>
              </a:ext>
            </a:extLst>
          </p:cNvPr>
          <p:cNvSpPr txBox="1"/>
          <p:nvPr/>
        </p:nvSpPr>
        <p:spPr>
          <a:xfrm>
            <a:off x="1295400" y="6190526"/>
            <a:ext cx="16347688" cy="1569660"/>
          </a:xfrm>
          <a:prstGeom prst="rect">
            <a:avLst/>
          </a:prstGeom>
          <a:noFill/>
        </p:spPr>
        <p:txBody>
          <a:bodyPr wrap="square">
            <a:spAutoFit/>
          </a:bodyPr>
          <a:lstStyle/>
          <a:p>
            <a:r>
              <a:rPr lang="en-US" sz="3200" dirty="0">
                <a:solidFill>
                  <a:schemeClr val="bg1"/>
                </a:solidFill>
              </a:rPr>
              <a:t>The second recursive call is made when the current subarray is not empty (subArrays.at(-1).length !== 0). Inside this recursive call, the index is incremented by 1, and a new subarray containing only the current item (array[index]) is added to </a:t>
            </a:r>
            <a:r>
              <a:rPr lang="en-US" sz="3200" dirty="0" err="1">
                <a:solidFill>
                  <a:schemeClr val="bg1"/>
                </a:solidFill>
              </a:rPr>
              <a:t>subArrays</a:t>
            </a:r>
            <a:r>
              <a:rPr lang="en-US" sz="3200" dirty="0">
                <a:solidFill>
                  <a:schemeClr val="bg1"/>
                </a:solidFill>
              </a:rPr>
              <a:t>.</a:t>
            </a:r>
          </a:p>
        </p:txBody>
      </p:sp>
    </p:spTree>
    <p:extLst>
      <p:ext uri="{BB962C8B-B14F-4D97-AF65-F5344CB8AC3E}">
        <p14:creationId xmlns:p14="http://schemas.microsoft.com/office/powerpoint/2010/main" val="13444537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TotalTime>
  <Words>1754</Words>
  <Application>Microsoft Office PowerPoint</Application>
  <PresentationFormat>Custom</PresentationFormat>
  <Paragraphs>142</Paragraphs>
  <Slides>20</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vt:i4>
      </vt:variant>
    </vt:vector>
  </HeadingPairs>
  <TitlesOfParts>
    <vt:vector size="33" baseType="lpstr">
      <vt:lpstr>Arial</vt:lpstr>
      <vt:lpstr>Montserrat Semi-Bold</vt:lpstr>
      <vt:lpstr>Wingdings</vt:lpstr>
      <vt:lpstr>Montserrat Extra-Light</vt:lpstr>
      <vt:lpstr>Söhne</vt:lpstr>
      <vt:lpstr>Calibri</vt:lpstr>
      <vt:lpstr>Freestyle Script</vt:lpstr>
      <vt:lpstr>roboto</vt:lpstr>
      <vt:lpstr>Times New Roman</vt:lpstr>
      <vt:lpstr>Montserrat Semi-Bold Bold</vt:lpstr>
      <vt:lpstr>Montserrat</vt:lpstr>
      <vt:lpstr>Söhne 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Orange Dark Simple Digital  Technology in the Life of Consumers Technology Presentation</dc:title>
  <cp:lastModifiedBy>Iqra Irshad</cp:lastModifiedBy>
  <cp:revision>34</cp:revision>
  <dcterms:created xsi:type="dcterms:W3CDTF">2006-08-16T00:00:00Z</dcterms:created>
  <dcterms:modified xsi:type="dcterms:W3CDTF">2023-06-15T02:42:06Z</dcterms:modified>
  <dc:identifier>DAFljDDNL1A</dc:identifier>
</cp:coreProperties>
</file>

<file path=docProps/thumbnail.jpeg>
</file>